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3"/>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Lst>
  <p:sldSz cy="6858000" cx="9144000"/>
  <p:notesSz cx="6858000" cy="9144000"/>
  <p:embeddedFontLst>
    <p:embeddedFont>
      <p:font typeface="Roboto"/>
      <p:regular r:id="rId49"/>
      <p:bold r:id="rId50"/>
      <p:italic r:id="rId51"/>
      <p:boldItalic r:id="rId52"/>
    </p:embeddedFont>
    <p:embeddedFont>
      <p:font typeface="Roboto Mono"/>
      <p:regular r:id="rId53"/>
      <p:bold r:id="rId54"/>
      <p:italic r:id="rId55"/>
      <p:boldItalic r:id="rId56"/>
    </p:embeddedFont>
    <p:embeddedFont>
      <p:font typeface="Open Sans"/>
      <p:bold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font" Target="fonts/Roboto-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italic.fntdata"/><Relationship Id="rId50" Type="http://schemas.openxmlformats.org/officeDocument/2006/relationships/font" Target="fonts/Roboto-bold.fntdata"/><Relationship Id="rId53" Type="http://schemas.openxmlformats.org/officeDocument/2006/relationships/font" Target="fonts/RobotoMono-regular.fntdata"/><Relationship Id="rId52" Type="http://schemas.openxmlformats.org/officeDocument/2006/relationships/font" Target="fonts/Roboto-boldItalic.fntdata"/><Relationship Id="rId11" Type="http://schemas.openxmlformats.org/officeDocument/2006/relationships/slide" Target="slides/slide6.xml"/><Relationship Id="rId55" Type="http://schemas.openxmlformats.org/officeDocument/2006/relationships/font" Target="fonts/RobotoMono-italic.fntdata"/><Relationship Id="rId10" Type="http://schemas.openxmlformats.org/officeDocument/2006/relationships/slide" Target="slides/slide5.xml"/><Relationship Id="rId54" Type="http://schemas.openxmlformats.org/officeDocument/2006/relationships/font" Target="fonts/RobotoMono-bold.fntdata"/><Relationship Id="rId13" Type="http://schemas.openxmlformats.org/officeDocument/2006/relationships/slide" Target="slides/slide8.xml"/><Relationship Id="rId57" Type="http://schemas.openxmlformats.org/officeDocument/2006/relationships/font" Target="fonts/OpenSans-bold.fntdata"/><Relationship Id="rId12" Type="http://schemas.openxmlformats.org/officeDocument/2006/relationships/slide" Target="slides/slide7.xml"/><Relationship Id="rId56" Type="http://schemas.openxmlformats.org/officeDocument/2006/relationships/font" Target="fonts/RobotoMono-boldItalic.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Open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afdf25c6d6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1" name="Google Shape;171;g3afdf25c6d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afdf25c6d6_0_4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afdf25c6d6_0_4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8" name="Google Shape;268;g3afdf25c6d6_0_44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afdf25c6d6_0_4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afdf25c6d6_0_48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1" name="Google Shape;291;g3afdf25c6d6_0_48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afdf25c6d6_0_3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afdf25c6d6_0_3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3" name="Google Shape;303;g3afdf25c6d6_0_3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3afdf25c6d6_0_5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3afdf25c6d6_0_5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3" name="Google Shape;323;g3afdf25c6d6_0_5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4" name="Google Shape;334;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afdf25c6d6_0_7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afdf25c6d6_0_7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1" name="Google Shape;341;g3afdf25c6d6_0_7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afdf25c6d6_0_8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9" name="Google Shape;349;g3afdf25c6d6_0_8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3afdf25c6d6_0_9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6" name="Google Shape;356;g3afdf25c6d6_0_9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6" name="Google Shape;36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afdf25c6d6_0_5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7" name="Google Shape;377;g3afdf25c6d6_0_5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afdf25c6d6_0_5: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afdf25c6d6_0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afdf25c6d6_0_7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afdf25c6d6_0_7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89" name="Google Shape;389;g3afdf25c6d6_0_73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5" name="Google Shape;395;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afdf25c6d6_0_5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3afdf25c6d6_0_5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6" name="Google Shape;406;g3afdf25c6d6_0_58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afdf25c6d6_0_5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3afdf25c6d6_0_5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3" name="Google Shape;413;g3afdf25c6d6_0_5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afdf25c6d6_0_6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afdf25c6d6_0_60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0" name="Google Shape;420;g3afdf25c6d6_0_60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afdf25c6d6_0_6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afdf25c6d6_0_6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7" name="Google Shape;427;g3afdf25c6d6_0_6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afdf25c6d6_0_6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afdf25c6d6_0_6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4" name="Google Shape;434;g3afdf25c6d6_0_62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3afdf25c6d6_0_6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afdf25c6d6_0_6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1" name="Google Shape;441;g3afdf25c6d6_0_64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3afdf25c6d6_0_65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3afdf25c6d6_0_65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8" name="Google Shape;448;g3afdf25c6d6_0_659: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3afdf25c6d6_0_14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afdf25c6d6_0_14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55" name="Google Shape;455;g3afdf25c6d6_0_14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afdf25c6d6_0_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7" name="Google Shape;187;g3afdf25c6d6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afdf25c6d6_0_1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afdf25c6d6_0_13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62" name="Google Shape;462;g3afdf25c6d6_0_13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3afdf25c6d6_0_1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3afdf25c6d6_0_122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71" name="Google Shape;471;g3afdf25c6d6_0_122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afdf25c6d6_0_15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afdf25c6d6_0_15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0" name="Google Shape;480;g3afdf25c6d6_0_15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3afdf25c6d6_0_66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3afdf25c6d6_0_66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89" name="Google Shape;489;g3afdf25c6d6_0_66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3afdf25c6d6_0_5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3afdf25c6d6_0_5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96" name="Google Shape;496;g3afdf25c6d6_0_59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3afdf25c6d6_0_6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3afdf25c6d6_0_6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05" name="Google Shape;505;g3afdf25c6d6_0_68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afdf25c6d6_0_69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afdf25c6d6_0_6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12" name="Google Shape;512;g3afdf25c6d6_0_69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3afdf25c6d6_0_6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3afdf25c6d6_0_6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0" name="Google Shape;520;g3afdf25c6d6_0_6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3afdf25c6d6_0_7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3afdf25c6d6_0_70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27" name="Google Shape;527;g3afdf25c6d6_0_70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2" name="Google Shape;532;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afdf25c6d6_0_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3afdf25c6d6_0_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3afdf25c6d6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afdf25c6d6_0_159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afdf25c6d6_0_15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39" name="Google Shape;539;g3afdf25c6d6_0_159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afdf25c6d6_0_16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3afdf25c6d6_0_160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46" name="Google Shape;546;g3afdf25c6d6_0_160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3afdf25c6d6_0_1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3afdf25c6d6_0_11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3" name="Google Shape;553;g3afdf25c6d6_0_113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p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559" name="Google Shape;559;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3afdf25c6d6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6" name="Google Shape;216;g3afdf25c6d6_0_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afdf25c6d6_0_2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afdf25c6d6_0_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3" name="Google Shape;223;g3afdf25c6d6_0_2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1" name="Google Shape;231;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afdf25c6d6_0_10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afdf25c6d6_0_103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8" name="Google Shape;238;g3afdf25c6d6_0_103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afdf25c6d6_0_3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afdf25c6d6_0_3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5" name="Google Shape;245;g3afdf25c6d6_0_3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 name="Shape 14"/>
        <p:cNvGrpSpPr/>
        <p:nvPr/>
      </p:nvGrpSpPr>
      <p:grpSpPr>
        <a:xfrm>
          <a:off x="0" y="0"/>
          <a:ext cx="0" cy="0"/>
          <a:chOff x="0" y="0"/>
          <a:chExt cx="0" cy="0"/>
        </a:xfrm>
      </p:grpSpPr>
      <p:sp>
        <p:nvSpPr>
          <p:cNvPr id="15" name="Google Shape;15;p2"/>
          <p:cNvSpPr txBox="1"/>
          <p:nvPr>
            <p:ph type="title"/>
          </p:nvPr>
        </p:nvSpPr>
        <p:spPr>
          <a:xfrm>
            <a:off x="1720850" y="1152525"/>
            <a:ext cx="6965950" cy="12430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 type="body"/>
          </p:nvPr>
        </p:nvSpPr>
        <p:spPr>
          <a:xfrm>
            <a:off x="1720850" y="2752725"/>
            <a:ext cx="6965950" cy="3373438"/>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 name="Google Shape;17;p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8" name="Google Shape;18;p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1" name="Shape 71"/>
        <p:cNvGrpSpPr/>
        <p:nvPr/>
      </p:nvGrpSpPr>
      <p:grpSpPr>
        <a:xfrm>
          <a:off x="0" y="0"/>
          <a:ext cx="0" cy="0"/>
          <a:chOff x="0" y="0"/>
          <a:chExt cx="0" cy="0"/>
        </a:xfrm>
      </p:grpSpPr>
      <p:sp>
        <p:nvSpPr>
          <p:cNvPr id="72" name="Google Shape;72;p11"/>
          <p:cNvSpPr txBox="1"/>
          <p:nvPr>
            <p:ph type="title"/>
          </p:nvPr>
        </p:nvSpPr>
        <p:spPr>
          <a:xfrm>
            <a:off x="1720850" y="1152525"/>
            <a:ext cx="6965950" cy="12430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 type="body"/>
          </p:nvPr>
        </p:nvSpPr>
        <p:spPr>
          <a:xfrm rot="5400000">
            <a:off x="3517106" y="956469"/>
            <a:ext cx="3373438" cy="696595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4" name="Google Shape;74;p11"/>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7" name="Shape 77"/>
        <p:cNvGrpSpPr/>
        <p:nvPr/>
      </p:nvGrpSpPr>
      <p:grpSpPr>
        <a:xfrm>
          <a:off x="0" y="0"/>
          <a:ext cx="0" cy="0"/>
          <a:chOff x="0" y="0"/>
          <a:chExt cx="0" cy="0"/>
        </a:xfrm>
      </p:grpSpPr>
      <p:sp>
        <p:nvSpPr>
          <p:cNvPr id="78" name="Google Shape;78;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0" name="Google Shape;80;p12"/>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90" name="Shape 90"/>
        <p:cNvGrpSpPr/>
        <p:nvPr/>
      </p:nvGrpSpPr>
      <p:grpSpPr>
        <a:xfrm>
          <a:off x="0" y="0"/>
          <a:ext cx="0" cy="0"/>
          <a:chOff x="0" y="0"/>
          <a:chExt cx="0" cy="0"/>
        </a:xfrm>
      </p:grpSpPr>
      <p:sp>
        <p:nvSpPr>
          <p:cNvPr id="91" name="Google Shape;91;p1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2" name="Google Shape;92;p14"/>
          <p:cNvSpPr txBox="1"/>
          <p:nvPr>
            <p:ph idx="1" type="body"/>
          </p:nvPr>
        </p:nvSpPr>
        <p:spPr>
          <a:xfrm>
            <a:off x="457200" y="1600200"/>
            <a:ext cx="8229600" cy="4352925"/>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3" name="Google Shape;93;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6" name="Shape 96"/>
        <p:cNvGrpSpPr/>
        <p:nvPr/>
      </p:nvGrpSpPr>
      <p:grpSpPr>
        <a:xfrm>
          <a:off x="0" y="0"/>
          <a:ext cx="0" cy="0"/>
          <a:chOff x="0" y="0"/>
          <a:chExt cx="0" cy="0"/>
        </a:xfrm>
      </p:grpSpPr>
      <p:sp>
        <p:nvSpPr>
          <p:cNvPr id="97" name="Google Shape;97;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98" name="Google Shape;98;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99" name="Google Shape;99;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2" name="Shape 102"/>
        <p:cNvGrpSpPr/>
        <p:nvPr/>
      </p:nvGrpSpPr>
      <p:grpSpPr>
        <a:xfrm>
          <a:off x="0" y="0"/>
          <a:ext cx="0" cy="0"/>
          <a:chOff x="0" y="0"/>
          <a:chExt cx="0" cy="0"/>
        </a:xfrm>
      </p:grpSpPr>
      <p:sp>
        <p:nvSpPr>
          <p:cNvPr id="103" name="Google Shape;103;p16"/>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04" name="Google Shape;104;p16"/>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105" name="Google Shape;105;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8" name="Shape 108"/>
        <p:cNvGrpSpPr/>
        <p:nvPr/>
      </p:nvGrpSpPr>
      <p:grpSpPr>
        <a:xfrm>
          <a:off x="0" y="0"/>
          <a:ext cx="0" cy="0"/>
          <a:chOff x="0" y="0"/>
          <a:chExt cx="0" cy="0"/>
        </a:xfrm>
      </p:grpSpPr>
      <p:sp>
        <p:nvSpPr>
          <p:cNvPr id="109" name="Google Shape;109;p1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0" name="Google Shape;110;p17"/>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1" name="Google Shape;111;p17"/>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112" name="Google Shape;112;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15" name="Shape 115"/>
        <p:cNvGrpSpPr/>
        <p:nvPr/>
      </p:nvGrpSpPr>
      <p:grpSpPr>
        <a:xfrm>
          <a:off x="0" y="0"/>
          <a:ext cx="0" cy="0"/>
          <a:chOff x="0" y="0"/>
          <a:chExt cx="0" cy="0"/>
        </a:xfrm>
      </p:grpSpPr>
      <p:sp>
        <p:nvSpPr>
          <p:cNvPr id="116" name="Google Shape;116;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17" name="Google Shape;117;p18"/>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18" name="Google Shape;118;p18"/>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19" name="Google Shape;119;p18"/>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120" name="Google Shape;120;p18"/>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121" name="Google Shape;121;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4" name="Shape 124"/>
        <p:cNvGrpSpPr/>
        <p:nvPr/>
      </p:nvGrpSpPr>
      <p:grpSpPr>
        <a:xfrm>
          <a:off x="0" y="0"/>
          <a:ext cx="0" cy="0"/>
          <a:chOff x="0" y="0"/>
          <a:chExt cx="0" cy="0"/>
        </a:xfrm>
      </p:grpSpPr>
      <p:sp>
        <p:nvSpPr>
          <p:cNvPr id="125" name="Google Shape;125;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26" name="Google Shape;12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8" name="Google Shape;12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33" name="Shape 133"/>
        <p:cNvGrpSpPr/>
        <p:nvPr/>
      </p:nvGrpSpPr>
      <p:grpSpPr>
        <a:xfrm>
          <a:off x="0" y="0"/>
          <a:ext cx="0" cy="0"/>
          <a:chOff x="0" y="0"/>
          <a:chExt cx="0" cy="0"/>
        </a:xfrm>
      </p:grpSpPr>
      <p:sp>
        <p:nvSpPr>
          <p:cNvPr id="134" name="Google Shape;134;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35" name="Google Shape;135;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136" name="Google Shape;136;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37" name="Google Shape;137;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23" name="Google Shape;23;p3"/>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0" name="Shape 140"/>
        <p:cNvGrpSpPr/>
        <p:nvPr/>
      </p:nvGrpSpPr>
      <p:grpSpPr>
        <a:xfrm>
          <a:off x="0" y="0"/>
          <a:ext cx="0" cy="0"/>
          <a:chOff x="0" y="0"/>
          <a:chExt cx="0" cy="0"/>
        </a:xfrm>
      </p:grpSpPr>
      <p:sp>
        <p:nvSpPr>
          <p:cNvPr id="141" name="Google Shape;141;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2" name="Google Shape;142;p22"/>
          <p:cNvSpPr/>
          <p:nvPr>
            <p:ph idx="2" type="pic"/>
          </p:nvPr>
        </p:nvSpPr>
        <p:spPr>
          <a:xfrm>
            <a:off x="1792288" y="612775"/>
            <a:ext cx="5486400" cy="4114800"/>
          </a:xfrm>
          <a:prstGeom prst="rect">
            <a:avLst/>
          </a:prstGeom>
          <a:noFill/>
          <a:ln>
            <a:noFill/>
          </a:ln>
        </p:spPr>
      </p:sp>
      <p:sp>
        <p:nvSpPr>
          <p:cNvPr id="143" name="Google Shape;143;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144" name="Google Shape;144;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7" name="Shape 147"/>
        <p:cNvGrpSpPr/>
        <p:nvPr/>
      </p:nvGrpSpPr>
      <p:grpSpPr>
        <a:xfrm>
          <a:off x="0" y="0"/>
          <a:ext cx="0" cy="0"/>
          <a:chOff x="0" y="0"/>
          <a:chExt cx="0" cy="0"/>
        </a:xfrm>
      </p:grpSpPr>
      <p:sp>
        <p:nvSpPr>
          <p:cNvPr id="148" name="Google Shape;148;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9" name="Google Shape;149;p23"/>
          <p:cNvSpPr txBox="1"/>
          <p:nvPr>
            <p:ph idx="1" type="body"/>
          </p:nvPr>
        </p:nvSpPr>
        <p:spPr>
          <a:xfrm rot="5400000">
            <a:off x="2395538" y="-338137"/>
            <a:ext cx="4352925"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 name="Google Shape;150;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Google Shape;154;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55" name="Google Shape;155;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 name="Google Shape;156;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59" name="Shape 159"/>
        <p:cNvGrpSpPr/>
        <p:nvPr/>
      </p:nvGrpSpPr>
      <p:grpSpPr>
        <a:xfrm>
          <a:off x="0" y="0"/>
          <a:ext cx="0" cy="0"/>
          <a:chOff x="0" y="0"/>
          <a:chExt cx="0" cy="0"/>
        </a:xfrm>
      </p:grpSpPr>
      <p:sp>
        <p:nvSpPr>
          <p:cNvPr id="160" name="Google Shape;160;p2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1" name="Google Shape;161;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64" name="Shape 164"/>
        <p:cNvGrpSpPr/>
        <p:nvPr/>
      </p:nvGrpSpPr>
      <p:grpSpPr>
        <a:xfrm>
          <a:off x="0" y="0"/>
          <a:ext cx="0" cy="0"/>
          <a:chOff x="0" y="0"/>
          <a:chExt cx="0" cy="0"/>
        </a:xfrm>
      </p:grpSpPr>
      <p:sp>
        <p:nvSpPr>
          <p:cNvPr id="165" name="Google Shape;165;p2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66" name="Google Shape;166;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 name="Google Shape;167;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 name="Google Shape;168;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 name="Shape 26"/>
        <p:cNvGrpSpPr/>
        <p:nvPr/>
      </p:nvGrpSpPr>
      <p:grpSpPr>
        <a:xfrm>
          <a:off x="0" y="0"/>
          <a:ext cx="0" cy="0"/>
          <a:chOff x="0" y="0"/>
          <a:chExt cx="0" cy="0"/>
        </a:xfrm>
      </p:grpSpPr>
      <p:sp>
        <p:nvSpPr>
          <p:cNvPr id="27" name="Google Shape;27;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9" name="Google Shape;29;p4"/>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4"/>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2" name="Shape 32"/>
        <p:cNvGrpSpPr/>
        <p:nvPr/>
      </p:nvGrpSpPr>
      <p:grpSpPr>
        <a:xfrm>
          <a:off x="0" y="0"/>
          <a:ext cx="0" cy="0"/>
          <a:chOff x="0" y="0"/>
          <a:chExt cx="0" cy="0"/>
        </a:xfrm>
      </p:grpSpPr>
      <p:sp>
        <p:nvSpPr>
          <p:cNvPr id="33" name="Google Shape;33;p5"/>
          <p:cNvSpPr txBox="1"/>
          <p:nvPr>
            <p:ph type="title"/>
          </p:nvPr>
        </p:nvSpPr>
        <p:spPr>
          <a:xfrm>
            <a:off x="1720850" y="1152525"/>
            <a:ext cx="6965950" cy="12430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5" name="Google Shape;35;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5"/>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9" name="Shape 39"/>
        <p:cNvGrpSpPr/>
        <p:nvPr/>
      </p:nvGrpSpPr>
      <p:grpSpPr>
        <a:xfrm>
          <a:off x="0" y="0"/>
          <a:ext cx="0" cy="0"/>
          <a:chOff x="0" y="0"/>
          <a:chExt cx="0" cy="0"/>
        </a:xfrm>
      </p:grpSpPr>
      <p:sp>
        <p:nvSpPr>
          <p:cNvPr id="40" name="Google Shape;40;p6"/>
          <p:cNvSpPr txBox="1"/>
          <p:nvPr>
            <p:ph type="title"/>
          </p:nvPr>
        </p:nvSpPr>
        <p:spPr>
          <a:xfrm>
            <a:off x="1720850" y="1152525"/>
            <a:ext cx="6965950" cy="12430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2" name="Google Shape;42;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3" name="Google Shape;43;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4" name="Google Shape;44;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5" name="Google Shape;45;p6"/>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7"/>
          <p:cNvSpPr txBox="1"/>
          <p:nvPr>
            <p:ph type="title"/>
          </p:nvPr>
        </p:nvSpPr>
        <p:spPr>
          <a:xfrm>
            <a:off x="1720850" y="1152525"/>
            <a:ext cx="6965950" cy="1243013"/>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7"/>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8"/>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8"/>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60" name="Google Shape;60;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1" name="Google Shape;61;p9"/>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9"/>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4" name="Shape 64"/>
        <p:cNvGrpSpPr/>
        <p:nvPr/>
      </p:nvGrpSpPr>
      <p:grpSpPr>
        <a:xfrm>
          <a:off x="0" y="0"/>
          <a:ext cx="0" cy="0"/>
          <a:chOff x="0" y="0"/>
          <a:chExt cx="0" cy="0"/>
        </a:xfrm>
      </p:grpSpPr>
      <p:sp>
        <p:nvSpPr>
          <p:cNvPr id="65" name="Google Shape;65;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p:nvPr>
            <p:ph idx="2" type="pic"/>
          </p:nvPr>
        </p:nvSpPr>
        <p:spPr>
          <a:xfrm>
            <a:off x="1792288" y="612775"/>
            <a:ext cx="5486400" cy="4114800"/>
          </a:xfrm>
          <a:prstGeom prst="rect">
            <a:avLst/>
          </a:prstGeom>
          <a:noFill/>
          <a:ln>
            <a:noFill/>
          </a:ln>
        </p:spPr>
      </p:sp>
      <p:sp>
        <p:nvSpPr>
          <p:cNvPr id="67" name="Google Shape;67;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8" name="Google Shape;68;p10"/>
          <p:cNvSpPr txBox="1"/>
          <p:nvPr>
            <p:ph idx="10" type="dt"/>
          </p:nvPr>
        </p:nvSpPr>
        <p:spPr>
          <a:xfrm>
            <a:off x="457200" y="6356350"/>
            <a:ext cx="2133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0"/>
          <p:cNvSpPr txBox="1"/>
          <p:nvPr>
            <p:ph idx="11" type="ftr"/>
          </p:nvPr>
        </p:nvSpPr>
        <p:spPr>
          <a:xfrm>
            <a:off x="3124200" y="6356350"/>
            <a:ext cx="28956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2" type="sldNum"/>
          </p:nvPr>
        </p:nvSpPr>
        <p:spPr>
          <a:xfrm>
            <a:off x="6553200" y="6356350"/>
            <a:ext cx="2133600" cy="365125"/>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spcAft>
                <a:spcPts val="0"/>
              </a:spcAft>
              <a:buNone/>
              <a:defRPr b="0" i="0" sz="1800" u="none" cap="none" strike="noStrike">
                <a:solidFill>
                  <a:schemeClr val="dk1"/>
                </a:solidFill>
                <a:latin typeface="Calibri"/>
                <a:ea typeface="Calibri"/>
                <a:cs typeface="Calibri"/>
                <a:sym typeface="Calibri"/>
              </a:defRPr>
            </a:lvl1pPr>
            <a:lvl2pPr indent="0" lvl="1" marL="0" marR="0" rtl="0" algn="l">
              <a:spcBef>
                <a:spcPts val="0"/>
              </a:spcBef>
              <a:spcAft>
                <a:spcPts val="0"/>
              </a:spcAft>
              <a:buNone/>
              <a:defRPr b="0" i="0" sz="1800" u="none" cap="none" strike="noStrike">
                <a:solidFill>
                  <a:schemeClr val="dk1"/>
                </a:solidFill>
                <a:latin typeface="Calibri"/>
                <a:ea typeface="Calibri"/>
                <a:cs typeface="Calibri"/>
                <a:sym typeface="Calibri"/>
              </a:defRPr>
            </a:lvl2pPr>
            <a:lvl3pPr indent="0" lvl="2" marL="0" marR="0" rtl="0" algn="l">
              <a:spcBef>
                <a:spcPts val="0"/>
              </a:spcBef>
              <a:spcAft>
                <a:spcPts val="0"/>
              </a:spcAft>
              <a:buNone/>
              <a:defRPr b="0" i="0" sz="1800" u="none" cap="none" strike="noStrike">
                <a:solidFill>
                  <a:schemeClr val="dk1"/>
                </a:solidFill>
                <a:latin typeface="Calibri"/>
                <a:ea typeface="Calibri"/>
                <a:cs typeface="Calibri"/>
                <a:sym typeface="Calibri"/>
              </a:defRPr>
            </a:lvl3pPr>
            <a:lvl4pPr indent="0" lvl="3" marL="0" marR="0" rtl="0" algn="l">
              <a:spcBef>
                <a:spcPts val="0"/>
              </a:spcBef>
              <a:spcAft>
                <a:spcPts val="0"/>
              </a:spcAft>
              <a:buNone/>
              <a:defRPr b="0" i="0" sz="1800" u="none" cap="none" strike="noStrike">
                <a:solidFill>
                  <a:schemeClr val="dk1"/>
                </a:solidFill>
                <a:latin typeface="Calibri"/>
                <a:ea typeface="Calibri"/>
                <a:cs typeface="Calibri"/>
                <a:sym typeface="Calibri"/>
              </a:defRPr>
            </a:lvl4pPr>
            <a:lvl5pPr indent="0" lvl="4" marL="0" marR="0" rtl="0" algn="l">
              <a:spcBef>
                <a:spcPts val="0"/>
              </a:spcBef>
              <a:spcAft>
                <a:spcPts val="0"/>
              </a:spcAft>
              <a:buNone/>
              <a:defRPr b="0" i="0" sz="1800" u="none" cap="none" strike="noStrike">
                <a:solidFill>
                  <a:schemeClr val="dk1"/>
                </a:solidFill>
                <a:latin typeface="Calibri"/>
                <a:ea typeface="Calibri"/>
                <a:cs typeface="Calibri"/>
                <a:sym typeface="Calibri"/>
              </a:defRPr>
            </a:lvl5pPr>
            <a:lvl6pPr indent="0" lvl="5" marL="0" marR="0" rtl="0" algn="l">
              <a:spcBef>
                <a:spcPts val="0"/>
              </a:spcBef>
              <a:spcAft>
                <a:spcPts val="0"/>
              </a:spcAft>
              <a:buNone/>
              <a:defRPr b="0" i="0" sz="1800" u="none" cap="none" strike="noStrike">
                <a:solidFill>
                  <a:schemeClr val="dk1"/>
                </a:solidFill>
                <a:latin typeface="Calibri"/>
                <a:ea typeface="Calibri"/>
                <a:cs typeface="Calibri"/>
                <a:sym typeface="Calibri"/>
              </a:defRPr>
            </a:lvl6pPr>
            <a:lvl7pPr indent="0" lvl="6" marL="0" marR="0" rtl="0" algn="l">
              <a:spcBef>
                <a:spcPts val="0"/>
              </a:spcBef>
              <a:spcAft>
                <a:spcPts val="0"/>
              </a:spcAft>
              <a:buNone/>
              <a:defRPr b="0" i="0" sz="1800" u="none" cap="none" strike="noStrike">
                <a:solidFill>
                  <a:schemeClr val="dk1"/>
                </a:solidFill>
                <a:latin typeface="Calibri"/>
                <a:ea typeface="Calibri"/>
                <a:cs typeface="Calibri"/>
                <a:sym typeface="Calibri"/>
              </a:defRPr>
            </a:lvl7pPr>
            <a:lvl8pPr indent="0" lvl="7" marL="0" marR="0" rtl="0" algn="l">
              <a:spcBef>
                <a:spcPts val="0"/>
              </a:spcBef>
              <a:spcAft>
                <a:spcPts val="0"/>
              </a:spcAft>
              <a:buNone/>
              <a:defRPr b="0" i="0" sz="1800" u="none" cap="none" strike="noStrike">
                <a:solidFill>
                  <a:schemeClr val="dk1"/>
                </a:solidFill>
                <a:latin typeface="Calibri"/>
                <a:ea typeface="Calibri"/>
                <a:cs typeface="Calibri"/>
                <a:sym typeface="Calibri"/>
              </a:defRPr>
            </a:lvl8pPr>
            <a:lvl9pPr indent="0" lvl="8" marL="0" marR="0" rtl="0" algn="l">
              <a:spcBef>
                <a:spcPts val="0"/>
              </a:spcBef>
              <a:spcAft>
                <a:spcPts val="0"/>
              </a:spcAft>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 Type="http://schemas.openxmlformats.org/officeDocument/2006/relationships/image" Target="../media/image2.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5" Type="http://schemas.openxmlformats.org/officeDocument/2006/relationships/theme" Target="../theme/theme1.xml"/><Relationship Id="rId14" Type="http://schemas.openxmlformats.org/officeDocument/2006/relationships/slideLayout" Target="../slideLayouts/slideLayout2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720850" y="1152525"/>
            <a:ext cx="6965950" cy="1243013"/>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11" name="Google Shape;11;p1"/>
          <p:cNvSpPr txBox="1"/>
          <p:nvPr>
            <p:ph idx="1" type="body"/>
          </p:nvPr>
        </p:nvSpPr>
        <p:spPr>
          <a:xfrm>
            <a:off x="1720850" y="2752725"/>
            <a:ext cx="6965950" cy="3373438"/>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pic>
        <p:nvPicPr>
          <p:cNvPr id="12" name="Google Shape;12;p1"/>
          <p:cNvPicPr preferRelativeResize="0"/>
          <p:nvPr/>
        </p:nvPicPr>
        <p:blipFill rotWithShape="1">
          <a:blip r:embed="rId1">
            <a:alphaModFix/>
          </a:blip>
          <a:srcRect b="0" l="0" r="0" t="0"/>
          <a:stretch/>
        </p:blipFill>
        <p:spPr>
          <a:xfrm>
            <a:off x="295275" y="184150"/>
            <a:ext cx="4646613" cy="704850"/>
          </a:xfrm>
          <a:prstGeom prst="rect">
            <a:avLst/>
          </a:prstGeom>
          <a:noFill/>
          <a:ln>
            <a:noFill/>
          </a:ln>
        </p:spPr>
      </p:pic>
      <p:sp>
        <p:nvSpPr>
          <p:cNvPr id="13" name="Google Shape;13;p1"/>
          <p:cNvSpPr txBox="1"/>
          <p:nvPr/>
        </p:nvSpPr>
        <p:spPr>
          <a:xfrm>
            <a:off x="325438" y="6188075"/>
            <a:ext cx="1590675" cy="2778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200" u="none" cap="none" strike="noStrike">
                <a:solidFill>
                  <a:srgbClr val="005DAA"/>
                </a:solidFill>
                <a:latin typeface="Open Sans"/>
                <a:ea typeface="Open Sans"/>
                <a:cs typeface="Open Sans"/>
                <a:sym typeface="Open Sans"/>
              </a:rPr>
              <a:t>www.gc.cuny.edu</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3" name="Shape 83"/>
        <p:cNvGrpSpPr/>
        <p:nvPr/>
      </p:nvGrpSpPr>
      <p:grpSpPr>
        <a:xfrm>
          <a:off x="0" y="0"/>
          <a:ext cx="0" cy="0"/>
          <a:chOff x="0" y="0"/>
          <a:chExt cx="0" cy="0"/>
        </a:xfrm>
      </p:grpSpPr>
      <p:sp>
        <p:nvSpPr>
          <p:cNvPr id="84" name="Google Shape;84;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1pPr>
            <a:lvl2pPr lvl="1"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2pPr>
            <a:lvl3pPr lvl="2"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3pPr>
            <a:lvl4pPr lvl="3"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4pPr>
            <a:lvl5pPr lvl="4"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5pPr>
            <a:lvl6pPr lvl="5"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6pPr>
            <a:lvl7pPr lvl="6"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7pPr>
            <a:lvl8pPr lvl="7"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8pPr>
            <a:lvl9pPr lvl="8" marR="0" rtl="0" algn="ctr">
              <a:spcBef>
                <a:spcPts val="0"/>
              </a:spcBef>
              <a:spcAft>
                <a:spcPts val="0"/>
              </a:spcAft>
              <a:buSzPts val="1400"/>
              <a:buNone/>
              <a:defRPr b="0" i="0" sz="4400" u="none" cap="none" strike="noStrike">
                <a:solidFill>
                  <a:schemeClr val="dk1"/>
                </a:solidFill>
                <a:latin typeface="Calibri"/>
                <a:ea typeface="Calibri"/>
                <a:cs typeface="Calibri"/>
                <a:sym typeface="Calibri"/>
              </a:defRPr>
            </a:lvl9pPr>
          </a:lstStyle>
          <a:p/>
        </p:txBody>
      </p:sp>
      <p:sp>
        <p:nvSpPr>
          <p:cNvPr id="85" name="Google Shape;85;p13"/>
          <p:cNvSpPr txBox="1"/>
          <p:nvPr>
            <p:ph idx="1" type="body"/>
          </p:nvPr>
        </p:nvSpPr>
        <p:spPr>
          <a:xfrm>
            <a:off x="457200" y="1600200"/>
            <a:ext cx="8229600" cy="4352925"/>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6" name="Google Shape;86;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7" name="Google Shape;87;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8" name="Google Shape;88;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89" name="Google Shape;89;p13"/>
          <p:cNvPicPr preferRelativeResize="0"/>
          <p:nvPr/>
        </p:nvPicPr>
        <p:blipFill rotWithShape="1">
          <a:blip r:embed="rId1">
            <a:alphaModFix/>
          </a:blip>
          <a:srcRect b="0" l="0" r="0" t="0"/>
          <a:stretch/>
        </p:blipFill>
        <p:spPr>
          <a:xfrm>
            <a:off x="6488113" y="5983288"/>
            <a:ext cx="2263775" cy="3429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2.png"/><Relationship Id="rId9" Type="http://schemas.openxmlformats.org/officeDocument/2006/relationships/image" Target="../media/image14.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25.png"/><Relationship Id="rId5" Type="http://schemas.openxmlformats.org/officeDocument/2006/relationships/image" Target="../media/image38.png"/><Relationship Id="rId6" Type="http://schemas.openxmlformats.org/officeDocument/2006/relationships/image" Target="../media/image40.png"/></Relationships>
</file>

<file path=ppt/slides/_rels/slide12.xml.rels><?xml version="1.0" encoding="UTF-8" standalone="yes"?><Relationships xmlns="http://schemas.openxmlformats.org/package/2006/relationships"><Relationship Id="rId11" Type="http://schemas.openxmlformats.org/officeDocument/2006/relationships/image" Target="../media/image31.png"/><Relationship Id="rId10" Type="http://schemas.openxmlformats.org/officeDocument/2006/relationships/image" Target="../media/image48.png"/><Relationship Id="rId13" Type="http://schemas.openxmlformats.org/officeDocument/2006/relationships/image" Target="../media/image29.png"/><Relationship Id="rId12" Type="http://schemas.openxmlformats.org/officeDocument/2006/relationships/image" Target="../media/image37.png"/><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6.png"/><Relationship Id="rId4" Type="http://schemas.openxmlformats.org/officeDocument/2006/relationships/image" Target="../media/image24.png"/><Relationship Id="rId9" Type="http://schemas.openxmlformats.org/officeDocument/2006/relationships/image" Target="../media/image34.png"/><Relationship Id="rId15" Type="http://schemas.openxmlformats.org/officeDocument/2006/relationships/image" Target="../media/image30.png"/><Relationship Id="rId14" Type="http://schemas.openxmlformats.org/officeDocument/2006/relationships/image" Target="../media/image35.png"/><Relationship Id="rId16" Type="http://schemas.openxmlformats.org/officeDocument/2006/relationships/image" Target="../media/image41.png"/><Relationship Id="rId5" Type="http://schemas.openxmlformats.org/officeDocument/2006/relationships/image" Target="../media/image32.png"/><Relationship Id="rId6" Type="http://schemas.openxmlformats.org/officeDocument/2006/relationships/image" Target="../media/image45.png"/><Relationship Id="rId7" Type="http://schemas.openxmlformats.org/officeDocument/2006/relationships/image" Target="../media/image26.png"/><Relationship Id="rId8"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47.png"/><Relationship Id="rId4" Type="http://schemas.openxmlformats.org/officeDocument/2006/relationships/image" Target="../media/image59.png"/><Relationship Id="rId5" Type="http://schemas.openxmlformats.org/officeDocument/2006/relationships/image" Target="../media/image46.png"/><Relationship Id="rId6"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62.png"/><Relationship Id="rId4" Type="http://schemas.openxmlformats.org/officeDocument/2006/relationships/hyperlink" Target="https://en.wikipedia.org/wiki/Otsu%27s_metho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en.wikipedia.org/wiki/Thresholding_(image_process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9.png"/><Relationship Id="rId4" Type="http://schemas.openxmlformats.org/officeDocument/2006/relationships/hyperlink" Target="https://en.wikipedia.org/wiki/Thresholding_(image_process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44.png"/><Relationship Id="rId4" Type="http://schemas.openxmlformats.org/officeDocument/2006/relationships/image" Target="../media/image63.png"/><Relationship Id="rId5" Type="http://schemas.openxmlformats.org/officeDocument/2006/relationships/image" Target="../media/image5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1.png"/><Relationship Id="rId4" Type="http://schemas.openxmlformats.org/officeDocument/2006/relationships/image" Target="../media/image60.png"/><Relationship Id="rId5" Type="http://schemas.openxmlformats.org/officeDocument/2006/relationships/image" Target="../media/image54.png"/><Relationship Id="rId6" Type="http://schemas.openxmlformats.org/officeDocument/2006/relationships/image" Target="../media/image58.png"/><Relationship Id="rId7" Type="http://schemas.openxmlformats.org/officeDocument/2006/relationships/image" Target="../media/image6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16.png"/><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hyperlink" Target="https://www.google.com/search?q=Morphological+Opening+by+Reconstruction&amp;oq=Morphological+Opening+by+Reconstruction+%E2%80%94+Explanation&amp;gs_lcrp=EgZjaHJvbWUyBggAEEUYOTIHCAEQIRiPAtIBCDEwMThqMGoxqAIAsAIA&amp;sourceid=chrome&amp;ie=UTF-8&amp;mstk=AUtExfDyA2LwG5a6y9gLtMJ_uV0Bcm73HJW3I_1DgrPsS-lPPt5gPZpGluNQ1iP8j9gLg5B27C0_IpCLjTDfmRGRZMU5LCVQ4kPE0IEA254it6-BY6p-WzUgmum2ebWGsMvmVRw&amp;csui=3&amp;ved=2ahUKEwiotevs9riRAxVJl4kEHREvNm8QgK4QegQIARAB" TargetMode="External"/><Relationship Id="rId4" Type="http://schemas.openxmlformats.org/officeDocument/2006/relationships/hyperlink" Target="https://www.google.com/search?q=Erosion&amp;oq=Morphological+Opening+by+Reconstruction+%E2%80%94+Explanation&amp;gs_lcrp=EgZjaHJvbWUyBggAEEUYOTIHCAEQIRiPAtIBCDEwMThqMGoxqAIAsAIA&amp;sourceid=chrome&amp;ie=UTF-8&amp;mstk=AUtExfDyA2LwG5a6y9gLtMJ_uV0Bcm73HJW3I_1DgrPsS-lPPt5gPZpGluNQ1iP8j9gLg5B27C0_IpCLjTDfmRGRZMU5LCVQ4kPE0IEA254it6-BY6p-WzUgmum2ebWGsMvmVRw&amp;csui=3&amp;ved=2ahUKEwiotevs9riRAxVJl4kEHREvNm8QgK4QegQIAxAB" TargetMode="External"/><Relationship Id="rId5" Type="http://schemas.openxmlformats.org/officeDocument/2006/relationships/hyperlink" Target="https://www.google.com/search?q=Geodesic+Dilation&amp;oq=Morphological+Opening+by+Reconstruction+%E2%80%94+Explanation&amp;gs_lcrp=EgZjaHJvbWUyBggAEEUYOTIHCAEQIRiPAtIBCDEwMThqMGoxqAIAsAIA&amp;sourceid=chrome&amp;ie=UTF-8&amp;mstk=AUtExfDyA2LwG5a6y9gLtMJ_uV0Bcm73HJW3I_1DgrPsS-lPPt5gPZpGluNQ1iP8j9gLg5B27C0_IpCLjTDfmRGRZMU5LCVQ4kPE0IEA254it6-BY6p-WzUgmum2ebWGsMvmVRw&amp;csui=3&amp;ved=2ahUKEwiotevs9riRAxVJl4kEHREvNm8QgK4QegQIAxAD" TargetMode="External"/><Relationship Id="rId6" Type="http://schemas.openxmlformats.org/officeDocument/2006/relationships/hyperlink" Target="https://www.google.com/search?q=Mask+Image&amp;oq=Morphological+Opening+by+Reconstruction+%E2%80%94+Explanation&amp;gs_lcrp=EgZjaHJvbWUyBggAEEUYOTIHCAEQIRiPAtIBCDEwMThqMGoxqAIAsAIA&amp;sourceid=chrome&amp;ie=UTF-8&amp;mstk=AUtExfDyA2LwG5a6y9gLtMJ_uV0Bcm73HJW3I_1DgrPsS-lPPt5gPZpGluNQ1iP8j9gLg5B27C0_IpCLjTDfmRGRZMU5LCVQ4kPE0IEA254it6-BY6p-WzUgmum2ebWGsMvmVRw&amp;csui=3&amp;ved=2ahUKEwiotevs9riRAxVJl4kEHREvNm8QgK4QegQIAxAG" TargetMode="External"/><Relationship Id="rId7" Type="http://schemas.openxmlformats.org/officeDocument/2006/relationships/hyperlink" Target="https://blogs.mathworks.com/steve/2008/07/14/opening-by-reconstruction/#:~:text=Today%20I%20want%20to%20show,is%20to%20use%20morphological%20reconstruction"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68.png"/><Relationship Id="rId4" Type="http://schemas.openxmlformats.org/officeDocument/2006/relationships/image" Target="../media/image61.png"/><Relationship Id="rId5" Type="http://schemas.openxmlformats.org/officeDocument/2006/relationships/image" Target="../media/image69.png"/><Relationship Id="rId6" Type="http://schemas.openxmlformats.org/officeDocument/2006/relationships/image" Target="../media/image7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73.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75.png"/><Relationship Id="rId4" Type="http://schemas.openxmlformats.org/officeDocument/2006/relationships/image" Target="../media/image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6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hyperlink" Target="https://www.google.com/search?q=fractal+dimension&amp;oq=box+counting+in+image+processing&amp;gs_lcrp=EgZjaHJvbWUyBggAEEUYOTIHCAEQIRigATIHCAIQIRirAtIBCDcyNzlqMGo3qAIAsAIA&amp;sourceid=chrome&amp;ie=UTF-8&amp;mstk=AUtExfCM9tJaBpgbGQrceOQGDVrSyLT4JxPSaQ-Y5cgxgcQXiD8ZKYQaWVpEnUEV__b3FqeaegVy4QZy3sYVPusoHuPavrYu3AVDGFuPVQGNUI70C5neh6ojwr7JI1EUXbvXmyNAzUzuDQN4uZ14yLt0RHtOcrB6PvC8lSzsUCSUZ9BGzc4&amp;csui=3&amp;ved=2ahUKEwjD-u7b76aRAxXHpIkEHURjNUAQgK4QegQIARAE" TargetMode="Externa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72.png"/><Relationship Id="rId4" Type="http://schemas.openxmlformats.org/officeDocument/2006/relationships/hyperlink" Target="https://www.sciencedirect.com/science/article/pii/S1047320315000206"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79.png"/><Relationship Id="rId4" Type="http://schemas.openxmlformats.org/officeDocument/2006/relationships/hyperlink" Target="https://www.researchgate.net/figure/llustration-of-Local-Binary-Pattern-LBP_fig3_32305761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76.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77.png"/><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1" Type="http://schemas.openxmlformats.org/officeDocument/2006/relationships/hyperlink" Target="https://www.researchgate.net/figure/llustration-of-Local-Binary-Pattern-LBP_fig3_323057610" TargetMode="External"/><Relationship Id="rId10" Type="http://schemas.openxmlformats.org/officeDocument/2006/relationships/hyperlink" Target="https://www.sciencedirect.com/science/article/pii/S1047320315000206" TargetMode="External"/><Relationship Id="rId1" Type="http://schemas.openxmlformats.org/officeDocument/2006/relationships/slideLayout" Target="../slideLayouts/slideLayout12.xml"/><Relationship Id="rId2" Type="http://schemas.openxmlformats.org/officeDocument/2006/relationships/notesSlide" Target="../notesSlides/notesSlide42.xml"/><Relationship Id="rId3" Type="http://schemas.openxmlformats.org/officeDocument/2006/relationships/hyperlink" Target="https://www.kaggle.com/datasets/stealthknight/bird-vs-drone/data" TargetMode="External"/><Relationship Id="rId4" Type="http://schemas.openxmlformats.org/officeDocument/2006/relationships/hyperlink" Target="https://en.wikipedia.org/wiki/Otsu%27s_method" TargetMode="External"/><Relationship Id="rId9" Type="http://schemas.openxmlformats.org/officeDocument/2006/relationships/hyperlink" Target="https://www.researchgate.net/figure/Example-of-the-box-counting-method-in-binary-images-The-binary-image-is-divided-into_fig1_326654292" TargetMode="External"/><Relationship Id="rId5" Type="http://schemas.openxmlformats.org/officeDocument/2006/relationships/hyperlink" Target="https://blogs.mathworks.com/steve/2008/07/14/opening-by-reconstruction/#:~:text=Today%20I%20want%20to%20show,is%20to%20use%20morphological%20reconstruction" TargetMode="External"/><Relationship Id="rId6" Type="http://schemas.openxmlformats.org/officeDocument/2006/relationships/hyperlink" Target="https://blogs.mathworks.com/steve/2008/07/14/opening-by-reconstruction/#:~:text=Today%20I%20want%20to%20show,is%20to%20use%20morphological%20reconstruction" TargetMode="External"/><Relationship Id="rId7" Type="http://schemas.openxmlformats.org/officeDocument/2006/relationships/hyperlink" Target="https://en.wikipedia.org/wiki/Otsu%27s_method" TargetMode="External"/><Relationship Id="rId8" Type="http://schemas.openxmlformats.org/officeDocument/2006/relationships/hyperlink" Target="https://en.wikipedia.org/wiki/Thresholding_(image_process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hyperlink" Target="https://www.kaggle.com/datasets/stealthknight/bird-vs-drone/data"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0" Type="http://schemas.openxmlformats.org/officeDocument/2006/relationships/image" Target="../media/image4.png"/><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8.png"/><Relationship Id="rId9"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8.png"/><Relationship Id="rId7" Type="http://schemas.openxmlformats.org/officeDocument/2006/relationships/image" Target="../media/image28.png"/><Relationship Id="rId8"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7"/>
          <p:cNvSpPr txBox="1"/>
          <p:nvPr>
            <p:ph type="title"/>
          </p:nvPr>
        </p:nvSpPr>
        <p:spPr>
          <a:xfrm>
            <a:off x="1048325" y="2076100"/>
            <a:ext cx="7439400" cy="12429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400"/>
              <a:t>Final Project</a:t>
            </a:r>
            <a:r>
              <a:rPr b="1" lang="en-US" sz="3400"/>
              <a:t> </a:t>
            </a:r>
            <a:br>
              <a:rPr b="1" lang="en-US" sz="2900"/>
            </a:br>
            <a:r>
              <a:rPr b="1" lang="en-US" sz="2800"/>
              <a:t>Development of an Image Classification System:</a:t>
            </a:r>
            <a:endParaRPr b="1" sz="2800"/>
          </a:p>
          <a:p>
            <a:pPr indent="0" lvl="0" marL="0" rtl="0" algn="l">
              <a:spcBef>
                <a:spcPts val="0"/>
              </a:spcBef>
              <a:spcAft>
                <a:spcPts val="0"/>
              </a:spcAft>
              <a:buNone/>
            </a:pPr>
            <a:r>
              <a:rPr lang="en-US" sz="1700"/>
              <a:t>Involves creating an image classification system capable of processing a database of images, including high-quality and noisy images</a:t>
            </a:r>
            <a:endParaRPr sz="1700"/>
          </a:p>
          <a:p>
            <a:pPr indent="0" lvl="0" marL="0" rtl="0" algn="l">
              <a:spcBef>
                <a:spcPts val="0"/>
              </a:spcBef>
              <a:spcAft>
                <a:spcPts val="0"/>
              </a:spcAft>
              <a:buNone/>
            </a:pPr>
            <a:r>
              <a:t/>
            </a:r>
            <a:endParaRPr sz="2400"/>
          </a:p>
        </p:txBody>
      </p:sp>
      <p:sp>
        <p:nvSpPr>
          <p:cNvPr id="174" name="Google Shape;174;p27"/>
          <p:cNvSpPr txBox="1"/>
          <p:nvPr/>
        </p:nvSpPr>
        <p:spPr>
          <a:xfrm>
            <a:off x="1048325" y="4367425"/>
            <a:ext cx="6095400" cy="7062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US" sz="2800">
                <a:solidFill>
                  <a:srgbClr val="595959"/>
                </a:solidFill>
              </a:rPr>
              <a:t>Manasa Balaji</a:t>
            </a:r>
            <a:br>
              <a:rPr lang="en-US" sz="2800">
                <a:solidFill>
                  <a:srgbClr val="595959"/>
                </a:solidFill>
              </a:rPr>
            </a:br>
            <a:r>
              <a:rPr lang="en-US" sz="2800">
                <a:solidFill>
                  <a:srgbClr val="595959"/>
                </a:solidFill>
              </a:rPr>
              <a:t>Graduate student - M.S. in Data Science</a:t>
            </a:r>
            <a:endParaRPr sz="28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id="270" name="Google Shape;270;p36"/>
          <p:cNvPicPr preferRelativeResize="0"/>
          <p:nvPr/>
        </p:nvPicPr>
        <p:blipFill>
          <a:blip r:embed="rId3">
            <a:alphaModFix/>
          </a:blip>
          <a:stretch>
            <a:fillRect/>
          </a:stretch>
        </p:blipFill>
        <p:spPr>
          <a:xfrm>
            <a:off x="647575" y="627188"/>
            <a:ext cx="3707325" cy="1932801"/>
          </a:xfrm>
          <a:prstGeom prst="rect">
            <a:avLst/>
          </a:prstGeom>
          <a:noFill/>
          <a:ln>
            <a:noFill/>
          </a:ln>
        </p:spPr>
      </p:pic>
      <p:pic>
        <p:nvPicPr>
          <p:cNvPr id="271" name="Google Shape;271;p36"/>
          <p:cNvPicPr preferRelativeResize="0"/>
          <p:nvPr/>
        </p:nvPicPr>
        <p:blipFill>
          <a:blip r:embed="rId4">
            <a:alphaModFix/>
          </a:blip>
          <a:stretch>
            <a:fillRect/>
          </a:stretch>
        </p:blipFill>
        <p:spPr>
          <a:xfrm>
            <a:off x="4844300" y="584425"/>
            <a:ext cx="3871375" cy="2018327"/>
          </a:xfrm>
          <a:prstGeom prst="rect">
            <a:avLst/>
          </a:prstGeom>
          <a:noFill/>
          <a:ln>
            <a:noFill/>
          </a:ln>
        </p:spPr>
      </p:pic>
      <p:cxnSp>
        <p:nvCxnSpPr>
          <p:cNvPr id="272" name="Google Shape;272;p36"/>
          <p:cNvCxnSpPr/>
          <p:nvPr/>
        </p:nvCxnSpPr>
        <p:spPr>
          <a:xfrm>
            <a:off x="4613575" y="614750"/>
            <a:ext cx="57900" cy="5872200"/>
          </a:xfrm>
          <a:prstGeom prst="straightConnector1">
            <a:avLst/>
          </a:prstGeom>
          <a:noFill/>
          <a:ln cap="flat" cmpd="sng" w="28575">
            <a:solidFill>
              <a:schemeClr val="accent1"/>
            </a:solidFill>
            <a:prstDash val="solid"/>
            <a:round/>
            <a:headEnd len="med" w="med" type="none"/>
            <a:tailEnd len="med" w="med" type="none"/>
          </a:ln>
        </p:spPr>
      </p:cxnSp>
      <p:sp>
        <p:nvSpPr>
          <p:cNvPr id="273" name="Google Shape;273;p36"/>
          <p:cNvSpPr txBox="1"/>
          <p:nvPr/>
        </p:nvSpPr>
        <p:spPr>
          <a:xfrm>
            <a:off x="390050" y="152200"/>
            <a:ext cx="71046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CLAHE</a:t>
            </a:r>
            <a:endParaRPr b="1" sz="1300">
              <a:solidFill>
                <a:schemeClr val="dk1"/>
              </a:solidFill>
              <a:latin typeface="Calibri"/>
              <a:ea typeface="Calibri"/>
              <a:cs typeface="Calibri"/>
              <a:sym typeface="Calibri"/>
            </a:endParaRPr>
          </a:p>
        </p:txBody>
      </p:sp>
      <p:sp>
        <p:nvSpPr>
          <p:cNvPr id="274" name="Google Shape;274;p36"/>
          <p:cNvSpPr/>
          <p:nvPr/>
        </p:nvSpPr>
        <p:spPr>
          <a:xfrm>
            <a:off x="1226850" y="1323600"/>
            <a:ext cx="5667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75" name="Google Shape;275;p36"/>
          <p:cNvCxnSpPr>
            <a:stCxn id="274" idx="2"/>
          </p:cNvCxnSpPr>
          <p:nvPr/>
        </p:nvCxnSpPr>
        <p:spPr>
          <a:xfrm>
            <a:off x="1510200" y="1863600"/>
            <a:ext cx="268500" cy="720000"/>
          </a:xfrm>
          <a:prstGeom prst="straightConnector1">
            <a:avLst/>
          </a:prstGeom>
          <a:noFill/>
          <a:ln cap="flat" cmpd="sng" w="9525">
            <a:solidFill>
              <a:srgbClr val="FF0000"/>
            </a:solidFill>
            <a:prstDash val="solid"/>
            <a:round/>
            <a:headEnd len="med" w="med" type="none"/>
            <a:tailEnd len="med" w="med" type="triangle"/>
          </a:ln>
        </p:spPr>
      </p:cxnSp>
      <p:cxnSp>
        <p:nvCxnSpPr>
          <p:cNvPr id="276" name="Google Shape;276;p36"/>
          <p:cNvCxnSpPr/>
          <p:nvPr/>
        </p:nvCxnSpPr>
        <p:spPr>
          <a:xfrm>
            <a:off x="3175950" y="1721200"/>
            <a:ext cx="307200" cy="852300"/>
          </a:xfrm>
          <a:prstGeom prst="straightConnector1">
            <a:avLst/>
          </a:prstGeom>
          <a:noFill/>
          <a:ln cap="flat" cmpd="sng" w="9525">
            <a:solidFill>
              <a:srgbClr val="FF0000"/>
            </a:solidFill>
            <a:prstDash val="solid"/>
            <a:round/>
            <a:headEnd len="med" w="med" type="none"/>
            <a:tailEnd len="med" w="med" type="triangle"/>
          </a:ln>
        </p:spPr>
      </p:cxnSp>
      <p:sp>
        <p:nvSpPr>
          <p:cNvPr id="277" name="Google Shape;277;p36"/>
          <p:cNvSpPr/>
          <p:nvPr/>
        </p:nvSpPr>
        <p:spPr>
          <a:xfrm>
            <a:off x="3114100" y="1323600"/>
            <a:ext cx="548700" cy="540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8" name="Google Shape;278;p36"/>
          <p:cNvSpPr/>
          <p:nvPr/>
        </p:nvSpPr>
        <p:spPr>
          <a:xfrm>
            <a:off x="5320900" y="1162900"/>
            <a:ext cx="566700" cy="55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79" name="Google Shape;279;p36"/>
          <p:cNvCxnSpPr>
            <a:stCxn id="278" idx="2"/>
          </p:cNvCxnSpPr>
          <p:nvPr/>
        </p:nvCxnSpPr>
        <p:spPr>
          <a:xfrm>
            <a:off x="5604250" y="1721200"/>
            <a:ext cx="313800" cy="872400"/>
          </a:xfrm>
          <a:prstGeom prst="straightConnector1">
            <a:avLst/>
          </a:prstGeom>
          <a:noFill/>
          <a:ln cap="flat" cmpd="sng" w="9525">
            <a:solidFill>
              <a:srgbClr val="FF0000"/>
            </a:solidFill>
            <a:prstDash val="solid"/>
            <a:round/>
            <a:headEnd len="med" w="med" type="none"/>
            <a:tailEnd len="med" w="med" type="triangle"/>
          </a:ln>
        </p:spPr>
      </p:cxnSp>
      <p:cxnSp>
        <p:nvCxnSpPr>
          <p:cNvPr id="280" name="Google Shape;280;p36"/>
          <p:cNvCxnSpPr/>
          <p:nvPr/>
        </p:nvCxnSpPr>
        <p:spPr>
          <a:xfrm>
            <a:off x="7568950" y="1721200"/>
            <a:ext cx="307200" cy="852300"/>
          </a:xfrm>
          <a:prstGeom prst="straightConnector1">
            <a:avLst/>
          </a:prstGeom>
          <a:noFill/>
          <a:ln cap="flat" cmpd="sng" w="9525">
            <a:solidFill>
              <a:srgbClr val="FF0000"/>
            </a:solidFill>
            <a:prstDash val="solid"/>
            <a:round/>
            <a:headEnd len="med" w="med" type="none"/>
            <a:tailEnd len="med" w="med" type="triangle"/>
          </a:ln>
        </p:spPr>
      </p:cxnSp>
      <p:sp>
        <p:nvSpPr>
          <p:cNvPr id="281" name="Google Shape;281;p36"/>
          <p:cNvSpPr/>
          <p:nvPr/>
        </p:nvSpPr>
        <p:spPr>
          <a:xfrm>
            <a:off x="7258725" y="1162900"/>
            <a:ext cx="566700" cy="55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82" name="Google Shape;282;p36"/>
          <p:cNvPicPr preferRelativeResize="0"/>
          <p:nvPr/>
        </p:nvPicPr>
        <p:blipFill>
          <a:blip r:embed="rId5">
            <a:alphaModFix/>
          </a:blip>
          <a:stretch>
            <a:fillRect/>
          </a:stretch>
        </p:blipFill>
        <p:spPr>
          <a:xfrm>
            <a:off x="4915175" y="4660265"/>
            <a:ext cx="1872035" cy="1872035"/>
          </a:xfrm>
          <a:prstGeom prst="rect">
            <a:avLst/>
          </a:prstGeom>
          <a:noFill/>
          <a:ln>
            <a:noFill/>
          </a:ln>
        </p:spPr>
      </p:pic>
      <p:pic>
        <p:nvPicPr>
          <p:cNvPr id="283" name="Google Shape;283;p36"/>
          <p:cNvPicPr preferRelativeResize="0"/>
          <p:nvPr/>
        </p:nvPicPr>
        <p:blipFill>
          <a:blip r:embed="rId6">
            <a:alphaModFix/>
          </a:blip>
          <a:stretch>
            <a:fillRect/>
          </a:stretch>
        </p:blipFill>
        <p:spPr>
          <a:xfrm>
            <a:off x="6786535" y="4660265"/>
            <a:ext cx="1872035" cy="1872035"/>
          </a:xfrm>
          <a:prstGeom prst="rect">
            <a:avLst/>
          </a:prstGeom>
          <a:noFill/>
          <a:ln>
            <a:noFill/>
          </a:ln>
        </p:spPr>
      </p:pic>
      <p:pic>
        <p:nvPicPr>
          <p:cNvPr id="284" name="Google Shape;284;p36"/>
          <p:cNvPicPr preferRelativeResize="0"/>
          <p:nvPr/>
        </p:nvPicPr>
        <p:blipFill>
          <a:blip r:embed="rId7">
            <a:alphaModFix/>
          </a:blip>
          <a:stretch>
            <a:fillRect/>
          </a:stretch>
        </p:blipFill>
        <p:spPr>
          <a:xfrm>
            <a:off x="4844300" y="2607725"/>
            <a:ext cx="3871375" cy="2107650"/>
          </a:xfrm>
          <a:prstGeom prst="rect">
            <a:avLst/>
          </a:prstGeom>
          <a:noFill/>
          <a:ln>
            <a:noFill/>
          </a:ln>
        </p:spPr>
      </p:pic>
      <p:pic>
        <p:nvPicPr>
          <p:cNvPr id="285" name="Google Shape;285;p36"/>
          <p:cNvPicPr preferRelativeResize="0"/>
          <p:nvPr/>
        </p:nvPicPr>
        <p:blipFill>
          <a:blip r:embed="rId8">
            <a:alphaModFix/>
          </a:blip>
          <a:stretch>
            <a:fillRect/>
          </a:stretch>
        </p:blipFill>
        <p:spPr>
          <a:xfrm>
            <a:off x="720525" y="4609725"/>
            <a:ext cx="1778000" cy="1778000"/>
          </a:xfrm>
          <a:prstGeom prst="rect">
            <a:avLst/>
          </a:prstGeom>
          <a:noFill/>
          <a:ln>
            <a:noFill/>
          </a:ln>
        </p:spPr>
      </p:pic>
      <p:pic>
        <p:nvPicPr>
          <p:cNvPr id="286" name="Google Shape;286;p36"/>
          <p:cNvPicPr preferRelativeResize="0"/>
          <p:nvPr/>
        </p:nvPicPr>
        <p:blipFill>
          <a:blip r:embed="rId9">
            <a:alphaModFix/>
          </a:blip>
          <a:stretch>
            <a:fillRect/>
          </a:stretch>
        </p:blipFill>
        <p:spPr>
          <a:xfrm>
            <a:off x="647575" y="2587500"/>
            <a:ext cx="3707278" cy="2018325"/>
          </a:xfrm>
          <a:prstGeom prst="rect">
            <a:avLst/>
          </a:prstGeom>
          <a:noFill/>
          <a:ln>
            <a:noFill/>
          </a:ln>
        </p:spPr>
      </p:pic>
      <p:pic>
        <p:nvPicPr>
          <p:cNvPr id="287" name="Google Shape;287;p36"/>
          <p:cNvPicPr preferRelativeResize="0"/>
          <p:nvPr/>
        </p:nvPicPr>
        <p:blipFill>
          <a:blip r:embed="rId10">
            <a:alphaModFix/>
          </a:blip>
          <a:stretch>
            <a:fillRect/>
          </a:stretch>
        </p:blipFill>
        <p:spPr>
          <a:xfrm>
            <a:off x="2492325" y="4605825"/>
            <a:ext cx="1810249" cy="18102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cxnSp>
        <p:nvCxnSpPr>
          <p:cNvPr id="293" name="Google Shape;293;p37"/>
          <p:cNvCxnSpPr/>
          <p:nvPr/>
        </p:nvCxnSpPr>
        <p:spPr>
          <a:xfrm>
            <a:off x="4444400" y="643300"/>
            <a:ext cx="57900" cy="5872200"/>
          </a:xfrm>
          <a:prstGeom prst="straightConnector1">
            <a:avLst/>
          </a:prstGeom>
          <a:noFill/>
          <a:ln cap="flat" cmpd="sng" w="28575">
            <a:solidFill>
              <a:schemeClr val="accent1"/>
            </a:solidFill>
            <a:prstDash val="solid"/>
            <a:round/>
            <a:headEnd len="med" w="med" type="none"/>
            <a:tailEnd len="med" w="med" type="none"/>
          </a:ln>
        </p:spPr>
      </p:cxnSp>
      <p:sp>
        <p:nvSpPr>
          <p:cNvPr id="294" name="Google Shape;294;p37"/>
          <p:cNvSpPr txBox="1"/>
          <p:nvPr/>
        </p:nvSpPr>
        <p:spPr>
          <a:xfrm>
            <a:off x="390050" y="152200"/>
            <a:ext cx="71046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Averaged Image: Histogram Equ. + CLAHE / 2.0</a:t>
            </a:r>
            <a:endParaRPr b="1" sz="1300">
              <a:solidFill>
                <a:schemeClr val="dk1"/>
              </a:solidFill>
              <a:latin typeface="Calibri"/>
              <a:ea typeface="Calibri"/>
              <a:cs typeface="Calibri"/>
              <a:sym typeface="Calibri"/>
            </a:endParaRPr>
          </a:p>
        </p:txBody>
      </p:sp>
      <p:cxnSp>
        <p:nvCxnSpPr>
          <p:cNvPr id="295" name="Google Shape;295;p37"/>
          <p:cNvCxnSpPr/>
          <p:nvPr/>
        </p:nvCxnSpPr>
        <p:spPr>
          <a:xfrm rot="10800000">
            <a:off x="390050" y="3283600"/>
            <a:ext cx="8166600" cy="0"/>
          </a:xfrm>
          <a:prstGeom prst="straightConnector1">
            <a:avLst/>
          </a:prstGeom>
          <a:noFill/>
          <a:ln cap="flat" cmpd="sng" w="28575">
            <a:solidFill>
              <a:schemeClr val="accent1"/>
            </a:solidFill>
            <a:prstDash val="solid"/>
            <a:round/>
            <a:headEnd len="med" w="med" type="none"/>
            <a:tailEnd len="med" w="med" type="none"/>
          </a:ln>
        </p:spPr>
      </p:cxnSp>
      <p:pic>
        <p:nvPicPr>
          <p:cNvPr id="296" name="Google Shape;296;p37"/>
          <p:cNvPicPr preferRelativeResize="0"/>
          <p:nvPr/>
        </p:nvPicPr>
        <p:blipFill>
          <a:blip r:embed="rId3">
            <a:alphaModFix/>
          </a:blip>
          <a:stretch>
            <a:fillRect/>
          </a:stretch>
        </p:blipFill>
        <p:spPr>
          <a:xfrm>
            <a:off x="81375" y="620900"/>
            <a:ext cx="4308777" cy="2532689"/>
          </a:xfrm>
          <a:prstGeom prst="rect">
            <a:avLst/>
          </a:prstGeom>
          <a:noFill/>
          <a:ln>
            <a:noFill/>
          </a:ln>
        </p:spPr>
      </p:pic>
      <p:pic>
        <p:nvPicPr>
          <p:cNvPr id="297" name="Google Shape;297;p37"/>
          <p:cNvPicPr preferRelativeResize="0"/>
          <p:nvPr/>
        </p:nvPicPr>
        <p:blipFill>
          <a:blip r:embed="rId4">
            <a:alphaModFix/>
          </a:blip>
          <a:stretch>
            <a:fillRect/>
          </a:stretch>
        </p:blipFill>
        <p:spPr>
          <a:xfrm>
            <a:off x="81375" y="3653039"/>
            <a:ext cx="4308777" cy="2532689"/>
          </a:xfrm>
          <a:prstGeom prst="rect">
            <a:avLst/>
          </a:prstGeom>
          <a:noFill/>
          <a:ln>
            <a:noFill/>
          </a:ln>
        </p:spPr>
      </p:pic>
      <p:pic>
        <p:nvPicPr>
          <p:cNvPr id="298" name="Google Shape;298;p37"/>
          <p:cNvPicPr preferRelativeResize="0"/>
          <p:nvPr/>
        </p:nvPicPr>
        <p:blipFill>
          <a:blip r:embed="rId5">
            <a:alphaModFix/>
          </a:blip>
          <a:stretch>
            <a:fillRect/>
          </a:stretch>
        </p:blipFill>
        <p:spPr>
          <a:xfrm>
            <a:off x="4610600" y="3575200"/>
            <a:ext cx="4441218" cy="2610525"/>
          </a:xfrm>
          <a:prstGeom prst="rect">
            <a:avLst/>
          </a:prstGeom>
          <a:noFill/>
          <a:ln>
            <a:noFill/>
          </a:ln>
        </p:spPr>
      </p:pic>
      <p:pic>
        <p:nvPicPr>
          <p:cNvPr id="299" name="Google Shape;299;p37"/>
          <p:cNvPicPr preferRelativeResize="0"/>
          <p:nvPr/>
        </p:nvPicPr>
        <p:blipFill>
          <a:blip r:embed="rId6">
            <a:alphaModFix/>
          </a:blip>
          <a:stretch>
            <a:fillRect/>
          </a:stretch>
        </p:blipFill>
        <p:spPr>
          <a:xfrm>
            <a:off x="4610600" y="612638"/>
            <a:ext cx="4336900" cy="254921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311900" y="-1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2900"/>
              <a:t>Estimating Noise </a:t>
            </a:r>
            <a:endParaRPr sz="2900"/>
          </a:p>
        </p:txBody>
      </p:sp>
      <p:pic>
        <p:nvPicPr>
          <p:cNvPr id="306" name="Google Shape;306;p38"/>
          <p:cNvPicPr preferRelativeResize="0"/>
          <p:nvPr/>
        </p:nvPicPr>
        <p:blipFill>
          <a:blip r:embed="rId3">
            <a:alphaModFix/>
          </a:blip>
          <a:stretch>
            <a:fillRect/>
          </a:stretch>
        </p:blipFill>
        <p:spPr>
          <a:xfrm>
            <a:off x="152400" y="1113519"/>
            <a:ext cx="1677075" cy="1789550"/>
          </a:xfrm>
          <a:prstGeom prst="rect">
            <a:avLst/>
          </a:prstGeom>
          <a:noFill/>
          <a:ln>
            <a:noFill/>
          </a:ln>
        </p:spPr>
      </p:pic>
      <p:pic>
        <p:nvPicPr>
          <p:cNvPr id="307" name="Google Shape;307;p38"/>
          <p:cNvPicPr preferRelativeResize="0"/>
          <p:nvPr/>
        </p:nvPicPr>
        <p:blipFill>
          <a:blip r:embed="rId4">
            <a:alphaModFix/>
          </a:blip>
          <a:stretch>
            <a:fillRect/>
          </a:stretch>
        </p:blipFill>
        <p:spPr>
          <a:xfrm>
            <a:off x="1870275" y="1113519"/>
            <a:ext cx="1677075" cy="1789561"/>
          </a:xfrm>
          <a:prstGeom prst="rect">
            <a:avLst/>
          </a:prstGeom>
          <a:noFill/>
          <a:ln>
            <a:noFill/>
          </a:ln>
        </p:spPr>
      </p:pic>
      <p:pic>
        <p:nvPicPr>
          <p:cNvPr id="308" name="Google Shape;308;p38"/>
          <p:cNvPicPr preferRelativeResize="0"/>
          <p:nvPr/>
        </p:nvPicPr>
        <p:blipFill>
          <a:blip r:embed="rId5">
            <a:alphaModFix/>
          </a:blip>
          <a:stretch>
            <a:fillRect/>
          </a:stretch>
        </p:blipFill>
        <p:spPr>
          <a:xfrm>
            <a:off x="3588150" y="1113523"/>
            <a:ext cx="1677075" cy="1789561"/>
          </a:xfrm>
          <a:prstGeom prst="rect">
            <a:avLst/>
          </a:prstGeom>
          <a:noFill/>
          <a:ln>
            <a:noFill/>
          </a:ln>
        </p:spPr>
      </p:pic>
      <p:pic>
        <p:nvPicPr>
          <p:cNvPr id="309" name="Google Shape;309;p38"/>
          <p:cNvPicPr preferRelativeResize="0"/>
          <p:nvPr/>
        </p:nvPicPr>
        <p:blipFill>
          <a:blip r:embed="rId6">
            <a:alphaModFix/>
          </a:blip>
          <a:stretch>
            <a:fillRect/>
          </a:stretch>
        </p:blipFill>
        <p:spPr>
          <a:xfrm>
            <a:off x="5306025" y="1113523"/>
            <a:ext cx="1677075" cy="1789561"/>
          </a:xfrm>
          <a:prstGeom prst="rect">
            <a:avLst/>
          </a:prstGeom>
          <a:noFill/>
          <a:ln>
            <a:noFill/>
          </a:ln>
        </p:spPr>
      </p:pic>
      <p:pic>
        <p:nvPicPr>
          <p:cNvPr id="310" name="Google Shape;310;p38"/>
          <p:cNvPicPr preferRelativeResize="0"/>
          <p:nvPr/>
        </p:nvPicPr>
        <p:blipFill>
          <a:blip r:embed="rId7">
            <a:alphaModFix/>
          </a:blip>
          <a:stretch>
            <a:fillRect/>
          </a:stretch>
        </p:blipFill>
        <p:spPr>
          <a:xfrm>
            <a:off x="7084800" y="1113515"/>
            <a:ext cx="1677075" cy="1789560"/>
          </a:xfrm>
          <a:prstGeom prst="rect">
            <a:avLst/>
          </a:prstGeom>
          <a:noFill/>
          <a:ln>
            <a:noFill/>
          </a:ln>
        </p:spPr>
      </p:pic>
      <p:pic>
        <p:nvPicPr>
          <p:cNvPr id="311" name="Google Shape;311;p38"/>
          <p:cNvPicPr preferRelativeResize="0"/>
          <p:nvPr/>
        </p:nvPicPr>
        <p:blipFill>
          <a:blip r:embed="rId8">
            <a:alphaModFix/>
          </a:blip>
          <a:stretch>
            <a:fillRect/>
          </a:stretch>
        </p:blipFill>
        <p:spPr>
          <a:xfrm>
            <a:off x="193200" y="2974325"/>
            <a:ext cx="1636275" cy="1746013"/>
          </a:xfrm>
          <a:prstGeom prst="rect">
            <a:avLst/>
          </a:prstGeom>
          <a:noFill/>
          <a:ln>
            <a:noFill/>
          </a:ln>
        </p:spPr>
      </p:pic>
      <p:pic>
        <p:nvPicPr>
          <p:cNvPr id="312" name="Google Shape;312;p38"/>
          <p:cNvPicPr preferRelativeResize="0"/>
          <p:nvPr/>
        </p:nvPicPr>
        <p:blipFill>
          <a:blip r:embed="rId9">
            <a:alphaModFix/>
          </a:blip>
          <a:stretch>
            <a:fillRect/>
          </a:stretch>
        </p:blipFill>
        <p:spPr>
          <a:xfrm>
            <a:off x="1890675" y="2974325"/>
            <a:ext cx="1636275" cy="1746024"/>
          </a:xfrm>
          <a:prstGeom prst="rect">
            <a:avLst/>
          </a:prstGeom>
          <a:noFill/>
          <a:ln>
            <a:noFill/>
          </a:ln>
        </p:spPr>
      </p:pic>
      <p:pic>
        <p:nvPicPr>
          <p:cNvPr id="313" name="Google Shape;313;p38"/>
          <p:cNvPicPr preferRelativeResize="0"/>
          <p:nvPr/>
        </p:nvPicPr>
        <p:blipFill>
          <a:blip r:embed="rId10">
            <a:alphaModFix/>
          </a:blip>
          <a:stretch>
            <a:fillRect/>
          </a:stretch>
        </p:blipFill>
        <p:spPr>
          <a:xfrm>
            <a:off x="3547350" y="2903075"/>
            <a:ext cx="1717875" cy="1833086"/>
          </a:xfrm>
          <a:prstGeom prst="rect">
            <a:avLst/>
          </a:prstGeom>
          <a:noFill/>
          <a:ln>
            <a:noFill/>
          </a:ln>
        </p:spPr>
      </p:pic>
      <p:pic>
        <p:nvPicPr>
          <p:cNvPr id="314" name="Google Shape;314;p38"/>
          <p:cNvPicPr preferRelativeResize="0"/>
          <p:nvPr/>
        </p:nvPicPr>
        <p:blipFill>
          <a:blip r:embed="rId11">
            <a:alphaModFix/>
          </a:blip>
          <a:stretch>
            <a:fillRect/>
          </a:stretch>
        </p:blipFill>
        <p:spPr>
          <a:xfrm>
            <a:off x="5285625" y="2909039"/>
            <a:ext cx="1717875" cy="1833087"/>
          </a:xfrm>
          <a:prstGeom prst="rect">
            <a:avLst/>
          </a:prstGeom>
          <a:noFill/>
          <a:ln>
            <a:noFill/>
          </a:ln>
        </p:spPr>
      </p:pic>
      <p:pic>
        <p:nvPicPr>
          <p:cNvPr id="315" name="Google Shape;315;p38"/>
          <p:cNvPicPr preferRelativeResize="0"/>
          <p:nvPr/>
        </p:nvPicPr>
        <p:blipFill>
          <a:blip r:embed="rId12">
            <a:alphaModFix/>
          </a:blip>
          <a:stretch>
            <a:fillRect/>
          </a:stretch>
        </p:blipFill>
        <p:spPr>
          <a:xfrm>
            <a:off x="7023900" y="2867925"/>
            <a:ext cx="1737975" cy="1854545"/>
          </a:xfrm>
          <a:prstGeom prst="rect">
            <a:avLst/>
          </a:prstGeom>
          <a:noFill/>
          <a:ln>
            <a:noFill/>
          </a:ln>
        </p:spPr>
      </p:pic>
      <p:pic>
        <p:nvPicPr>
          <p:cNvPr id="316" name="Google Shape;316;p38"/>
          <p:cNvPicPr preferRelativeResize="0"/>
          <p:nvPr/>
        </p:nvPicPr>
        <p:blipFill>
          <a:blip r:embed="rId13">
            <a:alphaModFix/>
          </a:blip>
          <a:stretch>
            <a:fillRect/>
          </a:stretch>
        </p:blipFill>
        <p:spPr>
          <a:xfrm>
            <a:off x="193200" y="4791599"/>
            <a:ext cx="1636275" cy="1746017"/>
          </a:xfrm>
          <a:prstGeom prst="rect">
            <a:avLst/>
          </a:prstGeom>
          <a:noFill/>
          <a:ln>
            <a:noFill/>
          </a:ln>
        </p:spPr>
      </p:pic>
      <p:pic>
        <p:nvPicPr>
          <p:cNvPr id="317" name="Google Shape;317;p38"/>
          <p:cNvPicPr preferRelativeResize="0"/>
          <p:nvPr/>
        </p:nvPicPr>
        <p:blipFill>
          <a:blip r:embed="rId14">
            <a:alphaModFix/>
          </a:blip>
          <a:stretch>
            <a:fillRect/>
          </a:stretch>
        </p:blipFill>
        <p:spPr>
          <a:xfrm>
            <a:off x="1850988" y="4720345"/>
            <a:ext cx="1715656" cy="1830730"/>
          </a:xfrm>
          <a:prstGeom prst="rect">
            <a:avLst/>
          </a:prstGeom>
          <a:noFill/>
          <a:ln>
            <a:noFill/>
          </a:ln>
        </p:spPr>
      </p:pic>
      <p:pic>
        <p:nvPicPr>
          <p:cNvPr id="318" name="Google Shape;318;p38"/>
          <p:cNvPicPr preferRelativeResize="0"/>
          <p:nvPr/>
        </p:nvPicPr>
        <p:blipFill>
          <a:blip r:embed="rId15">
            <a:alphaModFix/>
          </a:blip>
          <a:stretch>
            <a:fillRect/>
          </a:stretch>
        </p:blipFill>
        <p:spPr>
          <a:xfrm>
            <a:off x="3568863" y="4720345"/>
            <a:ext cx="1715656" cy="1830730"/>
          </a:xfrm>
          <a:prstGeom prst="rect">
            <a:avLst/>
          </a:prstGeom>
          <a:noFill/>
          <a:ln>
            <a:noFill/>
          </a:ln>
        </p:spPr>
      </p:pic>
      <p:pic>
        <p:nvPicPr>
          <p:cNvPr id="319" name="Google Shape;319;p38"/>
          <p:cNvPicPr preferRelativeResize="0"/>
          <p:nvPr/>
        </p:nvPicPr>
        <p:blipFill>
          <a:blip r:embed="rId16">
            <a:alphaModFix/>
          </a:blip>
          <a:stretch>
            <a:fillRect/>
          </a:stretch>
        </p:blipFill>
        <p:spPr>
          <a:xfrm>
            <a:off x="5296388" y="4720345"/>
            <a:ext cx="1715656" cy="18307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9"/>
          <p:cNvSpPr txBox="1"/>
          <p:nvPr/>
        </p:nvSpPr>
        <p:spPr>
          <a:xfrm>
            <a:off x="369750" y="643300"/>
            <a:ext cx="71046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Median Filtered Images</a:t>
            </a:r>
            <a:endParaRPr b="1" sz="1300">
              <a:solidFill>
                <a:schemeClr val="dk1"/>
              </a:solidFill>
              <a:latin typeface="Calibri"/>
              <a:ea typeface="Calibri"/>
              <a:cs typeface="Calibri"/>
              <a:sym typeface="Calibri"/>
            </a:endParaRPr>
          </a:p>
        </p:txBody>
      </p:sp>
      <p:cxnSp>
        <p:nvCxnSpPr>
          <p:cNvPr id="326" name="Google Shape;326;p39"/>
          <p:cNvCxnSpPr/>
          <p:nvPr/>
        </p:nvCxnSpPr>
        <p:spPr>
          <a:xfrm>
            <a:off x="4467175" y="1356050"/>
            <a:ext cx="35100" cy="5159400"/>
          </a:xfrm>
          <a:prstGeom prst="straightConnector1">
            <a:avLst/>
          </a:prstGeom>
          <a:noFill/>
          <a:ln cap="flat" cmpd="sng" w="28575">
            <a:solidFill>
              <a:schemeClr val="accent1"/>
            </a:solidFill>
            <a:prstDash val="solid"/>
            <a:round/>
            <a:headEnd len="med" w="med" type="none"/>
            <a:tailEnd len="med" w="med" type="none"/>
          </a:ln>
        </p:spPr>
      </p:cxnSp>
      <p:cxnSp>
        <p:nvCxnSpPr>
          <p:cNvPr id="327" name="Google Shape;327;p39"/>
          <p:cNvCxnSpPr/>
          <p:nvPr/>
        </p:nvCxnSpPr>
        <p:spPr>
          <a:xfrm flipH="1">
            <a:off x="278400" y="3831425"/>
            <a:ext cx="8480100" cy="10200"/>
          </a:xfrm>
          <a:prstGeom prst="straightConnector1">
            <a:avLst/>
          </a:prstGeom>
          <a:noFill/>
          <a:ln cap="flat" cmpd="sng" w="28575">
            <a:solidFill>
              <a:schemeClr val="accent1"/>
            </a:solidFill>
            <a:prstDash val="solid"/>
            <a:round/>
            <a:headEnd len="med" w="med" type="none"/>
            <a:tailEnd len="med" w="med" type="none"/>
          </a:ln>
        </p:spPr>
      </p:cxnSp>
      <p:pic>
        <p:nvPicPr>
          <p:cNvPr id="328" name="Google Shape;328;p39"/>
          <p:cNvPicPr preferRelativeResize="0"/>
          <p:nvPr/>
        </p:nvPicPr>
        <p:blipFill>
          <a:blip r:embed="rId3">
            <a:alphaModFix/>
          </a:blip>
          <a:stretch>
            <a:fillRect/>
          </a:stretch>
        </p:blipFill>
        <p:spPr>
          <a:xfrm>
            <a:off x="107500" y="1485325"/>
            <a:ext cx="4254150" cy="2082300"/>
          </a:xfrm>
          <a:prstGeom prst="rect">
            <a:avLst/>
          </a:prstGeom>
          <a:noFill/>
          <a:ln>
            <a:noFill/>
          </a:ln>
        </p:spPr>
      </p:pic>
      <p:pic>
        <p:nvPicPr>
          <p:cNvPr id="329" name="Google Shape;329;p39"/>
          <p:cNvPicPr preferRelativeResize="0"/>
          <p:nvPr/>
        </p:nvPicPr>
        <p:blipFill>
          <a:blip r:embed="rId4">
            <a:alphaModFix/>
          </a:blip>
          <a:stretch>
            <a:fillRect/>
          </a:stretch>
        </p:blipFill>
        <p:spPr>
          <a:xfrm>
            <a:off x="4645925" y="1465075"/>
            <a:ext cx="4336900" cy="2122798"/>
          </a:xfrm>
          <a:prstGeom prst="rect">
            <a:avLst/>
          </a:prstGeom>
          <a:noFill/>
          <a:ln>
            <a:noFill/>
          </a:ln>
        </p:spPr>
      </p:pic>
      <p:pic>
        <p:nvPicPr>
          <p:cNvPr id="330" name="Google Shape;330;p39"/>
          <p:cNvPicPr preferRelativeResize="0"/>
          <p:nvPr/>
        </p:nvPicPr>
        <p:blipFill>
          <a:blip r:embed="rId5">
            <a:alphaModFix/>
          </a:blip>
          <a:stretch>
            <a:fillRect/>
          </a:stretch>
        </p:blipFill>
        <p:spPr>
          <a:xfrm>
            <a:off x="107500" y="4014279"/>
            <a:ext cx="4254150" cy="2082296"/>
          </a:xfrm>
          <a:prstGeom prst="rect">
            <a:avLst/>
          </a:prstGeom>
          <a:noFill/>
          <a:ln>
            <a:noFill/>
          </a:ln>
        </p:spPr>
      </p:pic>
      <p:pic>
        <p:nvPicPr>
          <p:cNvPr id="331" name="Google Shape;331;p39"/>
          <p:cNvPicPr preferRelativeResize="0"/>
          <p:nvPr/>
        </p:nvPicPr>
        <p:blipFill>
          <a:blip r:embed="rId6">
            <a:alphaModFix/>
          </a:blip>
          <a:stretch>
            <a:fillRect/>
          </a:stretch>
        </p:blipFill>
        <p:spPr>
          <a:xfrm>
            <a:off x="4645913" y="3994025"/>
            <a:ext cx="4336926" cy="212281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Step 3: Image Segmentation</a:t>
            </a:r>
            <a:endParaRPr/>
          </a:p>
        </p:txBody>
      </p:sp>
      <p:sp>
        <p:nvSpPr>
          <p:cNvPr id="337" name="Google Shape;337;p40"/>
          <p:cNvSpPr txBox="1"/>
          <p:nvPr>
            <p:ph idx="1" type="body"/>
          </p:nvPr>
        </p:nvSpPr>
        <p:spPr>
          <a:xfrm>
            <a:off x="457200" y="1600200"/>
            <a:ext cx="8229600" cy="435292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3200"/>
              <a:buNone/>
            </a:pPr>
            <a:r>
              <a:rPr lang="en-US" sz="2200"/>
              <a:t>Apply advanced image segmentation techniques to isolate objects of interest from the background.</a:t>
            </a:r>
            <a:endParaRPr sz="2200"/>
          </a:p>
          <a:p>
            <a:pPr indent="0" lvl="0" marL="0" rtl="0" algn="l">
              <a:spcBef>
                <a:spcPts val="0"/>
              </a:spcBef>
              <a:spcAft>
                <a:spcPts val="0"/>
              </a:spcAft>
              <a:buClr>
                <a:schemeClr val="dk1"/>
              </a:buClr>
              <a:buSzPts val="3200"/>
              <a:buNone/>
            </a:pPr>
            <a:r>
              <a:t/>
            </a:r>
            <a:endParaRPr sz="2200"/>
          </a:p>
          <a:p>
            <a:pPr indent="0" lvl="0" marL="0" rtl="0" algn="l">
              <a:spcBef>
                <a:spcPts val="0"/>
              </a:spcBef>
              <a:spcAft>
                <a:spcPts val="0"/>
              </a:spcAft>
              <a:buClr>
                <a:schemeClr val="dk1"/>
              </a:buClr>
              <a:buSzPts val="3200"/>
              <a:buNone/>
            </a:pPr>
            <a:r>
              <a:rPr lang="en-US" sz="2200"/>
              <a:t>Steps and methods used here:</a:t>
            </a:r>
            <a:endParaRPr sz="2200"/>
          </a:p>
          <a:p>
            <a:pPr indent="-368300" lvl="0" marL="457200" rtl="0" algn="l">
              <a:spcBef>
                <a:spcPts val="0"/>
              </a:spcBef>
              <a:spcAft>
                <a:spcPts val="0"/>
              </a:spcAft>
              <a:buSzPts val="2200"/>
              <a:buChar char="•"/>
            </a:pPr>
            <a:r>
              <a:rPr lang="en-US" sz="2200"/>
              <a:t>Otsu’s method </a:t>
            </a:r>
            <a:r>
              <a:rPr lang="en-US" sz="2200"/>
              <a:t>for</a:t>
            </a:r>
            <a:r>
              <a:rPr lang="en-US" sz="2200"/>
              <a:t> segmentation</a:t>
            </a:r>
            <a:endParaRPr sz="2200"/>
          </a:p>
          <a:p>
            <a:pPr indent="-368300" lvl="0" marL="457200" rtl="0" algn="l">
              <a:spcBef>
                <a:spcPts val="0"/>
              </a:spcBef>
              <a:spcAft>
                <a:spcPts val="0"/>
              </a:spcAft>
              <a:buSzPts val="2200"/>
              <a:buChar char="•"/>
            </a:pPr>
            <a:r>
              <a:rPr lang="en-US" sz="2200"/>
              <a:t>Histogram based segmentation</a:t>
            </a:r>
            <a:endParaRPr sz="2200"/>
          </a:p>
          <a:p>
            <a:pPr indent="-368300" lvl="0" marL="457200" rtl="0" algn="l">
              <a:spcBef>
                <a:spcPts val="0"/>
              </a:spcBef>
              <a:spcAft>
                <a:spcPts val="0"/>
              </a:spcAft>
              <a:buSzPts val="2200"/>
              <a:buChar char="•"/>
            </a:pPr>
            <a:r>
              <a:rPr lang="en-US" sz="2200"/>
              <a:t>Global Adaptive Thresholding</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US" sz="2200"/>
              <a:t>Apart from these, I tried using Morphological Opening by Reconstruction after applying Otsu’s method, and this gave me better results in removing the </a:t>
            </a:r>
            <a:r>
              <a:rPr lang="en-US" sz="2200"/>
              <a:t>foreground</a:t>
            </a:r>
            <a:r>
              <a:rPr lang="en-US" sz="2200"/>
              <a:t> object from the background.</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457200" y="-3"/>
            <a:ext cx="7868100" cy="876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Otsu's method for segmentation</a:t>
            </a:r>
            <a:endParaRPr/>
          </a:p>
        </p:txBody>
      </p:sp>
      <p:sp>
        <p:nvSpPr>
          <p:cNvPr id="344" name="Google Shape;344;p41"/>
          <p:cNvSpPr txBox="1"/>
          <p:nvPr>
            <p:ph idx="1" type="body"/>
          </p:nvPr>
        </p:nvSpPr>
        <p:spPr>
          <a:xfrm>
            <a:off x="515200" y="1034750"/>
            <a:ext cx="8229600" cy="4353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100"/>
              <a:t>Otsu's method is a technique for automatic image segmentation that determines an optimal threshold to separate an image into two classes, typically foreground and background. It works by minimizing the variance within each class (within-class variance) or, equivalently, by maximizing the variance between the two classes (between-class variance). The method assumes the image histogram is bimodal (has two peaks) and works best when the two classes have significantly different pixel intensity values. </a:t>
            </a:r>
            <a:endParaRPr sz="2100"/>
          </a:p>
        </p:txBody>
      </p:sp>
      <p:pic>
        <p:nvPicPr>
          <p:cNvPr id="345" name="Google Shape;345;p41"/>
          <p:cNvPicPr preferRelativeResize="0"/>
          <p:nvPr/>
        </p:nvPicPr>
        <p:blipFill>
          <a:blip r:embed="rId3">
            <a:alphaModFix/>
          </a:blip>
          <a:stretch>
            <a:fillRect/>
          </a:stretch>
        </p:blipFill>
        <p:spPr>
          <a:xfrm>
            <a:off x="2031875" y="3438000"/>
            <a:ext cx="4718749" cy="2903850"/>
          </a:xfrm>
          <a:prstGeom prst="rect">
            <a:avLst/>
          </a:prstGeom>
          <a:noFill/>
          <a:ln>
            <a:noFill/>
          </a:ln>
        </p:spPr>
      </p:pic>
      <p:sp>
        <p:nvSpPr>
          <p:cNvPr id="346" name="Google Shape;346;p41"/>
          <p:cNvSpPr txBox="1"/>
          <p:nvPr/>
        </p:nvSpPr>
        <p:spPr>
          <a:xfrm>
            <a:off x="130500" y="6408525"/>
            <a:ext cx="4889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u="sng">
                <a:solidFill>
                  <a:schemeClr val="hlink"/>
                </a:solidFill>
                <a:hlinkClick r:id="rId4"/>
              </a:rPr>
              <a:t>https://en.wikipedia.org/wiki/Otsu%27s_method</a:t>
            </a:r>
            <a:endParaRPr sz="800">
              <a:solidFill>
                <a:schemeClr val="dk1"/>
              </a:solidFill>
            </a:endParaRPr>
          </a:p>
          <a:p>
            <a:pPr indent="0" lvl="0" marL="0" rtl="0" algn="l">
              <a:spcBef>
                <a:spcPts val="0"/>
              </a:spcBef>
              <a:spcAft>
                <a:spcPts val="0"/>
              </a:spcAft>
              <a:buNone/>
            </a:pPr>
            <a:r>
              <a:t/>
            </a:r>
            <a:endParaRPr sz="800">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2"/>
          <p:cNvSpPr txBox="1"/>
          <p:nvPr>
            <p:ph type="title"/>
          </p:nvPr>
        </p:nvSpPr>
        <p:spPr>
          <a:xfrm>
            <a:off x="457200" y="129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Histogram-based segmentation</a:t>
            </a:r>
            <a:endParaRPr/>
          </a:p>
        </p:txBody>
      </p:sp>
      <p:sp>
        <p:nvSpPr>
          <p:cNvPr id="352" name="Google Shape;352;p42"/>
          <p:cNvSpPr txBox="1"/>
          <p:nvPr>
            <p:ph idx="1" type="body"/>
          </p:nvPr>
        </p:nvSpPr>
        <p:spPr>
          <a:xfrm>
            <a:off x="553850" y="1382725"/>
            <a:ext cx="7780200" cy="4306800"/>
          </a:xfrm>
          <a:prstGeom prst="rect">
            <a:avLst/>
          </a:prstGeom>
          <a:noFill/>
          <a:ln>
            <a:noFill/>
          </a:ln>
        </p:spPr>
        <p:txBody>
          <a:bodyPr anchorCtr="0" anchor="t" bIns="45700" lIns="91425" spcFirstLastPara="1" rIns="91425" wrap="square" tIns="45700">
            <a:noAutofit/>
          </a:bodyPr>
          <a:lstStyle/>
          <a:p>
            <a:pPr indent="-139700" lvl="0" marL="342900" rtl="0" algn="just">
              <a:spcBef>
                <a:spcPts val="0"/>
              </a:spcBef>
              <a:spcAft>
                <a:spcPts val="0"/>
              </a:spcAft>
              <a:buClr>
                <a:schemeClr val="dk1"/>
              </a:buClr>
              <a:buSzPts val="3200"/>
              <a:buNone/>
            </a:pPr>
            <a:r>
              <a:rPr lang="en-US" sz="1700"/>
              <a:t> Histogram-based image segmentation is one of the simplest and most often used segmentation techniques. It uses the histogram to select the gray levels for grouping pixels into regions. In a simple image there are two entities: the background and the object. The background is generally one gray level and occupies most of the image. Therefore, its gray level is a large peak in the histogram. The object or subject of the image is another gray level, and its gray level is another, smaller peak in the histogram.</a:t>
            </a:r>
            <a:endParaRPr sz="1700"/>
          </a:p>
          <a:p>
            <a:pPr indent="-139700" lvl="0" marL="342900" rtl="0" algn="just">
              <a:spcBef>
                <a:spcPts val="0"/>
              </a:spcBef>
              <a:spcAft>
                <a:spcPts val="0"/>
              </a:spcAft>
              <a:buClr>
                <a:schemeClr val="dk1"/>
              </a:buClr>
              <a:buSzPts val="3200"/>
              <a:buNone/>
            </a:pPr>
            <a:r>
              <a:t/>
            </a:r>
            <a:endParaRPr sz="1700"/>
          </a:p>
          <a:p>
            <a:pPr indent="0" lvl="0" marL="0" rtl="0" algn="l">
              <a:lnSpc>
                <a:spcPct val="115000"/>
              </a:lnSpc>
              <a:spcBef>
                <a:spcPts val="1200"/>
              </a:spcBef>
              <a:spcAft>
                <a:spcPts val="0"/>
              </a:spcAft>
              <a:buClr>
                <a:schemeClr val="dk1"/>
              </a:buClr>
              <a:buSzPts val="1100"/>
              <a:buFont typeface="Arial"/>
              <a:buNone/>
            </a:pPr>
            <a:r>
              <a:rPr b="1" lang="en-US" sz="1700"/>
              <a:t>Threshold Calculation:</a:t>
            </a:r>
            <a:endParaRPr b="1" sz="1700"/>
          </a:p>
          <a:p>
            <a:pPr indent="0" lvl="0" marL="0" rtl="0" algn="l">
              <a:lnSpc>
                <a:spcPct val="115000"/>
              </a:lnSpc>
              <a:spcBef>
                <a:spcPts val="1200"/>
              </a:spcBef>
              <a:spcAft>
                <a:spcPts val="0"/>
              </a:spcAft>
              <a:buClr>
                <a:schemeClr val="dk1"/>
              </a:buClr>
              <a:buSzPts val="1100"/>
              <a:buNone/>
            </a:pPr>
            <a:r>
              <a:rPr lang="en-US" sz="1700"/>
              <a:t>Once the peaks are identified, the algorithm calculates </a:t>
            </a:r>
            <a:r>
              <a:rPr b="1" lang="en-US" sz="1700"/>
              <a:t>thresholds</a:t>
            </a:r>
            <a:r>
              <a:rPr lang="en-US" sz="1700"/>
              <a:t> between adjacent peaks. These thresholds help to segment the image into different classes:   </a:t>
            </a:r>
            <a:endParaRPr sz="1700"/>
          </a:p>
          <a:p>
            <a:pPr indent="457200" lvl="0" marL="457200" rtl="0" algn="l">
              <a:lnSpc>
                <a:spcPct val="115000"/>
              </a:lnSpc>
              <a:spcBef>
                <a:spcPts val="1200"/>
              </a:spcBef>
              <a:spcAft>
                <a:spcPts val="0"/>
              </a:spcAft>
              <a:buClr>
                <a:schemeClr val="dk1"/>
              </a:buClr>
              <a:buSzPts val="1100"/>
              <a:buNone/>
            </a:pPr>
            <a:r>
              <a:rPr lang="en-US" sz="1700"/>
              <a:t>T_i = (P_i + P_{i+1}) / 2</a:t>
            </a:r>
            <a:br>
              <a:rPr lang="en-US" sz="1700"/>
            </a:br>
            <a:br>
              <a:rPr lang="en-US" sz="1700"/>
            </a:br>
            <a:r>
              <a:rPr lang="en-US" sz="1700"/>
              <a:t>T_i  represents the threshold value between the i-th peak and the (i+1)-th peak.</a:t>
            </a:r>
            <a:br>
              <a:rPr lang="en-US" sz="1700"/>
            </a:br>
            <a:r>
              <a:rPr lang="en-US" sz="1700"/>
              <a:t>P_i is the intensity value of the (i)-th peak</a:t>
            </a:r>
            <a:br>
              <a:rPr lang="en-US" sz="1700"/>
            </a:br>
            <a:r>
              <a:rPr lang="en-US" sz="1700"/>
              <a:t>P_i+1 is the intensity value of the adjacent (i+1))-th peak.</a:t>
            </a:r>
            <a:endParaRPr sz="1700"/>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139700" lvl="0" marL="342900" rtl="0" algn="just">
              <a:spcBef>
                <a:spcPts val="1200"/>
              </a:spcBef>
              <a:spcAft>
                <a:spcPts val="0"/>
              </a:spcAft>
              <a:buClr>
                <a:schemeClr val="dk1"/>
              </a:buClr>
              <a:buSzPts val="3200"/>
              <a:buNone/>
            </a:pPr>
            <a:r>
              <a:t/>
            </a:r>
            <a:endParaRPr sz="2300"/>
          </a:p>
          <a:p>
            <a:pPr indent="-139700" lvl="0" marL="342900" rtl="0" algn="just">
              <a:spcBef>
                <a:spcPts val="0"/>
              </a:spcBef>
              <a:spcAft>
                <a:spcPts val="0"/>
              </a:spcAft>
              <a:buClr>
                <a:schemeClr val="dk1"/>
              </a:buClr>
              <a:buSzPts val="3200"/>
              <a:buNone/>
            </a:pPr>
            <a:r>
              <a:t/>
            </a:r>
            <a:endParaRPr sz="2300"/>
          </a:p>
          <a:p>
            <a:pPr indent="-139700" lvl="0" marL="342900" rtl="0" algn="just">
              <a:spcBef>
                <a:spcPts val="0"/>
              </a:spcBef>
              <a:spcAft>
                <a:spcPts val="0"/>
              </a:spcAft>
              <a:buClr>
                <a:schemeClr val="dk1"/>
              </a:buClr>
              <a:buSzPts val="3200"/>
              <a:buNone/>
            </a:pPr>
            <a:r>
              <a:t/>
            </a:r>
            <a:endParaRPr sz="2300"/>
          </a:p>
        </p:txBody>
      </p:sp>
      <p:sp>
        <p:nvSpPr>
          <p:cNvPr id="353" name="Google Shape;353;p42"/>
          <p:cNvSpPr txBox="1"/>
          <p:nvPr/>
        </p:nvSpPr>
        <p:spPr>
          <a:xfrm>
            <a:off x="396300" y="6512925"/>
            <a:ext cx="8351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u="sng">
                <a:solidFill>
                  <a:schemeClr val="hlink"/>
                </a:solidFill>
                <a:latin typeface="Calibri"/>
                <a:ea typeface="Calibri"/>
                <a:cs typeface="Calibri"/>
                <a:sym typeface="Calibri"/>
                <a:hlinkClick r:id="rId3"/>
              </a:rPr>
              <a:t>https://en.wikipedia.org/wiki/Thresholding_(image_processing)</a:t>
            </a:r>
            <a:endParaRPr sz="800">
              <a:solidFill>
                <a:schemeClr val="dk1"/>
              </a:solidFill>
              <a:latin typeface="Calibri"/>
              <a:ea typeface="Calibri"/>
              <a:cs typeface="Calibri"/>
              <a:sym typeface="Calibri"/>
            </a:endParaRPr>
          </a:p>
          <a:p>
            <a:pPr indent="0" lvl="0" marL="0" rtl="0" algn="l">
              <a:spcBef>
                <a:spcPts val="0"/>
              </a:spcBef>
              <a:spcAft>
                <a:spcPts val="0"/>
              </a:spcAft>
              <a:buNone/>
            </a:pPr>
            <a:r>
              <a:t/>
            </a:r>
            <a:endParaRPr sz="800">
              <a:solidFill>
                <a:schemeClr val="dk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4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Global Thresholding Algorithm</a:t>
            </a:r>
            <a:endParaRPr/>
          </a:p>
        </p:txBody>
      </p:sp>
      <p:sp>
        <p:nvSpPr>
          <p:cNvPr id="359" name="Google Shape;359;p43"/>
          <p:cNvSpPr txBox="1"/>
          <p:nvPr>
            <p:ph idx="1" type="body"/>
          </p:nvPr>
        </p:nvSpPr>
        <p:spPr>
          <a:xfrm>
            <a:off x="4444425" y="1556700"/>
            <a:ext cx="4141800" cy="4353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3200"/>
              <a:buNone/>
            </a:pPr>
            <a:r>
              <a:rPr lang="en-US" sz="1600"/>
              <a:t>The basic global threshold, T, is calculated as follows:</a:t>
            </a:r>
            <a:endParaRPr sz="1600"/>
          </a:p>
          <a:p>
            <a:pPr indent="-330200" lvl="0" marL="457200" rtl="0" algn="just">
              <a:spcBef>
                <a:spcPts val="0"/>
              </a:spcBef>
              <a:spcAft>
                <a:spcPts val="0"/>
              </a:spcAft>
              <a:buSzPts val="1600"/>
              <a:buAutoNum type="arabicPeriod"/>
            </a:pPr>
            <a:r>
              <a:rPr lang="en-US" sz="1600"/>
              <a:t>Select an initial estimate for T (typically the average grey level in the image)</a:t>
            </a:r>
            <a:endParaRPr sz="1600"/>
          </a:p>
          <a:p>
            <a:pPr indent="-330200" lvl="0" marL="457200" rtl="0" algn="just">
              <a:spcBef>
                <a:spcPts val="0"/>
              </a:spcBef>
              <a:spcAft>
                <a:spcPts val="0"/>
              </a:spcAft>
              <a:buSzPts val="1600"/>
              <a:buAutoNum type="arabicPeriod"/>
            </a:pPr>
            <a:r>
              <a:rPr lang="en-US" sz="1600"/>
              <a:t>Segment the image using T to produce two groups of pixels:</a:t>
            </a:r>
            <a:endParaRPr sz="1600"/>
          </a:p>
          <a:p>
            <a:pPr indent="-330200" lvl="0" marL="457200" rtl="0" algn="just">
              <a:spcBef>
                <a:spcPts val="0"/>
              </a:spcBef>
              <a:spcAft>
                <a:spcPts val="0"/>
              </a:spcAft>
              <a:buSzPts val="1600"/>
              <a:buAutoNum type="arabicPeriod"/>
            </a:pPr>
            <a:r>
              <a:rPr lang="en-US" sz="1600"/>
              <a:t>G1 contains pixels with grey levels &gt;T and</a:t>
            </a:r>
            <a:endParaRPr sz="1600"/>
          </a:p>
          <a:p>
            <a:pPr indent="-330200" lvl="0" marL="457200" rtl="0" algn="just">
              <a:spcBef>
                <a:spcPts val="0"/>
              </a:spcBef>
              <a:spcAft>
                <a:spcPts val="0"/>
              </a:spcAft>
              <a:buSzPts val="1600"/>
              <a:buAutoNum type="arabicPeriod"/>
            </a:pPr>
            <a:r>
              <a:rPr lang="en-US" sz="1600"/>
              <a:t>G2 contains pixels with grey levels ≤ T</a:t>
            </a:r>
            <a:endParaRPr sz="1600"/>
          </a:p>
          <a:p>
            <a:pPr indent="-330200" lvl="0" marL="457200" rtl="0" algn="just">
              <a:spcBef>
                <a:spcPts val="0"/>
              </a:spcBef>
              <a:spcAft>
                <a:spcPts val="0"/>
              </a:spcAft>
              <a:buSzPts val="1600"/>
              <a:buAutoNum type="arabicPeriod"/>
            </a:pPr>
            <a:r>
              <a:rPr lang="en-US" sz="1600"/>
              <a:t>Compute the average grey levels of pixels in G1 to give μ1 and G2 to give μ2</a:t>
            </a:r>
            <a:endParaRPr sz="1600"/>
          </a:p>
          <a:p>
            <a:pPr indent="-330200" lvl="0" marL="457200" rtl="0" algn="just">
              <a:spcBef>
                <a:spcPts val="0"/>
              </a:spcBef>
              <a:spcAft>
                <a:spcPts val="0"/>
              </a:spcAft>
              <a:buSzPts val="1600"/>
              <a:buAutoNum type="arabicPeriod"/>
            </a:pPr>
            <a:r>
              <a:rPr lang="en-US" sz="1600"/>
              <a:t>Compute a new threshold value:</a:t>
            </a:r>
            <a:endParaRPr sz="1600"/>
          </a:p>
          <a:p>
            <a:pPr indent="0" lvl="0" marL="457200" rtl="0" algn="just">
              <a:spcBef>
                <a:spcPts val="0"/>
              </a:spcBef>
              <a:spcAft>
                <a:spcPts val="0"/>
              </a:spcAft>
              <a:buNone/>
            </a:pPr>
            <a:r>
              <a:t/>
            </a:r>
            <a:endParaRPr sz="1600"/>
          </a:p>
          <a:p>
            <a:pPr indent="-330200" lvl="0" marL="457200" rtl="0" algn="just">
              <a:spcBef>
                <a:spcPts val="0"/>
              </a:spcBef>
              <a:spcAft>
                <a:spcPts val="0"/>
              </a:spcAft>
              <a:buSzPts val="1600"/>
              <a:buAutoNum type="arabicPeriod"/>
            </a:pPr>
            <a:r>
              <a:rPr lang="en-US" sz="1600"/>
              <a:t>Repeat steps 2 – 4 until the difference in T in successive iterations is less than a predefined limit T∞, or e iterations do not change.</a:t>
            </a:r>
            <a:endParaRPr sz="1600"/>
          </a:p>
          <a:p>
            <a:pPr indent="0" lvl="0" marL="0" rtl="0" algn="just">
              <a:spcBef>
                <a:spcPts val="0"/>
              </a:spcBef>
              <a:spcAft>
                <a:spcPts val="0"/>
              </a:spcAft>
              <a:buClr>
                <a:schemeClr val="dk1"/>
              </a:buClr>
              <a:buSzPts val="3200"/>
              <a:buNone/>
            </a:pPr>
            <a:r>
              <a:rPr lang="en-US" sz="1600"/>
              <a:t>This algorithm works very well for finding thresholds when the histogram is suitable.</a:t>
            </a:r>
            <a:endParaRPr sz="1600"/>
          </a:p>
        </p:txBody>
      </p:sp>
      <p:pic>
        <p:nvPicPr>
          <p:cNvPr id="360" name="Google Shape;360;p43"/>
          <p:cNvPicPr preferRelativeResize="0"/>
          <p:nvPr/>
        </p:nvPicPr>
        <p:blipFill>
          <a:blip r:embed="rId3">
            <a:alphaModFix/>
          </a:blip>
          <a:stretch>
            <a:fillRect/>
          </a:stretch>
        </p:blipFill>
        <p:spPr>
          <a:xfrm>
            <a:off x="7720875" y="4049373"/>
            <a:ext cx="1155400" cy="463775"/>
          </a:xfrm>
          <a:prstGeom prst="rect">
            <a:avLst/>
          </a:prstGeom>
          <a:noFill/>
          <a:ln>
            <a:noFill/>
          </a:ln>
        </p:spPr>
      </p:pic>
      <p:sp>
        <p:nvSpPr>
          <p:cNvPr id="361" name="Google Shape;361;p43"/>
          <p:cNvSpPr txBox="1"/>
          <p:nvPr/>
        </p:nvSpPr>
        <p:spPr>
          <a:xfrm>
            <a:off x="524850" y="1847175"/>
            <a:ext cx="3233400" cy="3909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2200">
                <a:solidFill>
                  <a:schemeClr val="dk1"/>
                </a:solidFill>
                <a:latin typeface="Roboto"/>
                <a:ea typeface="Roboto"/>
                <a:cs typeface="Roboto"/>
                <a:sym typeface="Roboto"/>
              </a:rPr>
              <a:t>A global thresholding algorithm segments an image using a single threshold value for the entire image, classifying pixels as either foreground or background based on whether their intensity is above or below that value</a:t>
            </a:r>
            <a:endParaRPr sz="4200">
              <a:solidFill>
                <a:schemeClr val="dk1"/>
              </a:solidFill>
              <a:latin typeface="Calibri"/>
              <a:ea typeface="Calibri"/>
              <a:cs typeface="Calibri"/>
              <a:sym typeface="Calibri"/>
            </a:endParaRPr>
          </a:p>
        </p:txBody>
      </p:sp>
      <p:cxnSp>
        <p:nvCxnSpPr>
          <p:cNvPr id="362" name="Google Shape;362;p43"/>
          <p:cNvCxnSpPr/>
          <p:nvPr/>
        </p:nvCxnSpPr>
        <p:spPr>
          <a:xfrm>
            <a:off x="4091600" y="1528200"/>
            <a:ext cx="57900" cy="5074500"/>
          </a:xfrm>
          <a:prstGeom prst="straightConnector1">
            <a:avLst/>
          </a:prstGeom>
          <a:noFill/>
          <a:ln cap="flat" cmpd="sng" w="28575">
            <a:solidFill>
              <a:srgbClr val="005DAA"/>
            </a:solidFill>
            <a:prstDash val="solid"/>
            <a:round/>
            <a:headEnd len="med" w="med" type="none"/>
            <a:tailEnd len="med" w="med" type="none"/>
          </a:ln>
        </p:spPr>
      </p:cxnSp>
      <p:sp>
        <p:nvSpPr>
          <p:cNvPr id="363" name="Google Shape;363;p43"/>
          <p:cNvSpPr txBox="1"/>
          <p:nvPr/>
        </p:nvSpPr>
        <p:spPr>
          <a:xfrm>
            <a:off x="396300" y="6396925"/>
            <a:ext cx="8351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u="sng">
                <a:solidFill>
                  <a:schemeClr val="hlink"/>
                </a:solidFill>
                <a:latin typeface="Calibri"/>
                <a:ea typeface="Calibri"/>
                <a:cs typeface="Calibri"/>
                <a:sym typeface="Calibri"/>
                <a:hlinkClick r:id="rId4"/>
              </a:rPr>
              <a:t>https://en.wikipedia.org/wiki/Thresholding_(image_processing)</a:t>
            </a:r>
            <a:br>
              <a:rPr lang="en-US" sz="800">
                <a:solidFill>
                  <a:schemeClr val="dk1"/>
                </a:solidFill>
                <a:latin typeface="Calibri"/>
                <a:ea typeface="Calibri"/>
                <a:cs typeface="Calibri"/>
                <a:sym typeface="Calibri"/>
              </a:rPr>
            </a:br>
            <a:r>
              <a:rPr lang="en-US" sz="800">
                <a:solidFill>
                  <a:schemeClr val="dk1"/>
                </a:solidFill>
                <a:latin typeface="Calibri"/>
                <a:ea typeface="Calibri"/>
                <a:cs typeface="Calibri"/>
                <a:sym typeface="Calibri"/>
              </a:rPr>
              <a:t>Lecture Slides (Lecture 07) - Prof. Sos Agaian</a:t>
            </a:r>
            <a:endParaRPr sz="800">
              <a:solidFill>
                <a:schemeClr val="dk1"/>
              </a:solidFill>
              <a:latin typeface="Calibri"/>
              <a:ea typeface="Calibri"/>
              <a:cs typeface="Calibri"/>
              <a:sym typeface="Calibri"/>
            </a:endParaRPr>
          </a:p>
          <a:p>
            <a:pPr indent="0" lvl="0" marL="0" rtl="0" algn="l">
              <a:spcBef>
                <a:spcPts val="0"/>
              </a:spcBef>
              <a:spcAft>
                <a:spcPts val="0"/>
              </a:spcAft>
              <a:buNone/>
            </a:pPr>
            <a:r>
              <a:t/>
            </a:r>
            <a:endParaRPr sz="8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44"/>
          <p:cNvPicPr preferRelativeResize="0"/>
          <p:nvPr/>
        </p:nvPicPr>
        <p:blipFill rotWithShape="1">
          <a:blip r:embed="rId3">
            <a:alphaModFix/>
          </a:blip>
          <a:srcRect b="51281" l="0" r="67483" t="0"/>
          <a:stretch/>
        </p:blipFill>
        <p:spPr>
          <a:xfrm>
            <a:off x="61075" y="2341413"/>
            <a:ext cx="2277400" cy="2424777"/>
          </a:xfrm>
          <a:prstGeom prst="rect">
            <a:avLst/>
          </a:prstGeom>
          <a:noFill/>
          <a:ln>
            <a:noFill/>
          </a:ln>
        </p:spPr>
      </p:pic>
      <p:pic>
        <p:nvPicPr>
          <p:cNvPr id="369" name="Google Shape;369;p44"/>
          <p:cNvPicPr preferRelativeResize="0"/>
          <p:nvPr/>
        </p:nvPicPr>
        <p:blipFill rotWithShape="1">
          <a:blip r:embed="rId3">
            <a:alphaModFix/>
          </a:blip>
          <a:srcRect b="0" l="0" r="66573" t="49763"/>
          <a:stretch/>
        </p:blipFill>
        <p:spPr>
          <a:xfrm>
            <a:off x="2417875" y="172675"/>
            <a:ext cx="2140601" cy="2286075"/>
          </a:xfrm>
          <a:prstGeom prst="rect">
            <a:avLst/>
          </a:prstGeom>
          <a:noFill/>
          <a:ln>
            <a:noFill/>
          </a:ln>
        </p:spPr>
      </p:pic>
      <p:pic>
        <p:nvPicPr>
          <p:cNvPr id="370" name="Google Shape;370;p44"/>
          <p:cNvPicPr preferRelativeResize="0"/>
          <p:nvPr/>
        </p:nvPicPr>
        <p:blipFill rotWithShape="1">
          <a:blip r:embed="rId3">
            <a:alphaModFix/>
          </a:blip>
          <a:srcRect b="43155" l="35157" r="0" t="0"/>
          <a:stretch/>
        </p:blipFill>
        <p:spPr>
          <a:xfrm>
            <a:off x="4700500" y="0"/>
            <a:ext cx="4077149" cy="2539950"/>
          </a:xfrm>
          <a:prstGeom prst="rect">
            <a:avLst/>
          </a:prstGeom>
          <a:noFill/>
          <a:ln>
            <a:noFill/>
          </a:ln>
        </p:spPr>
      </p:pic>
      <p:pic>
        <p:nvPicPr>
          <p:cNvPr id="371" name="Google Shape;371;p44"/>
          <p:cNvPicPr preferRelativeResize="0"/>
          <p:nvPr/>
        </p:nvPicPr>
        <p:blipFill rotWithShape="1">
          <a:blip r:embed="rId4">
            <a:alphaModFix/>
          </a:blip>
          <a:srcRect b="0" l="0" r="68638" t="51634"/>
          <a:stretch/>
        </p:blipFill>
        <p:spPr>
          <a:xfrm>
            <a:off x="2439913" y="2458750"/>
            <a:ext cx="2096525" cy="2190092"/>
          </a:xfrm>
          <a:prstGeom prst="rect">
            <a:avLst/>
          </a:prstGeom>
          <a:noFill/>
          <a:ln>
            <a:noFill/>
          </a:ln>
        </p:spPr>
      </p:pic>
      <p:pic>
        <p:nvPicPr>
          <p:cNvPr id="372" name="Google Shape;372;p44"/>
          <p:cNvPicPr preferRelativeResize="0"/>
          <p:nvPr/>
        </p:nvPicPr>
        <p:blipFill rotWithShape="1">
          <a:blip r:embed="rId4">
            <a:alphaModFix/>
          </a:blip>
          <a:srcRect b="44665" l="33752" r="0" t="0"/>
          <a:stretch/>
        </p:blipFill>
        <p:spPr>
          <a:xfrm>
            <a:off x="4739800" y="2400375"/>
            <a:ext cx="4077151" cy="2306840"/>
          </a:xfrm>
          <a:prstGeom prst="rect">
            <a:avLst/>
          </a:prstGeom>
          <a:noFill/>
          <a:ln>
            <a:noFill/>
          </a:ln>
        </p:spPr>
      </p:pic>
      <p:pic>
        <p:nvPicPr>
          <p:cNvPr id="373" name="Google Shape;373;p44"/>
          <p:cNvPicPr preferRelativeResize="0"/>
          <p:nvPr/>
        </p:nvPicPr>
        <p:blipFill rotWithShape="1">
          <a:blip r:embed="rId5">
            <a:alphaModFix/>
          </a:blip>
          <a:srcRect b="0" l="0" r="65395" t="49882"/>
          <a:stretch/>
        </p:blipFill>
        <p:spPr>
          <a:xfrm>
            <a:off x="2490875" y="4648844"/>
            <a:ext cx="2096525" cy="2157780"/>
          </a:xfrm>
          <a:prstGeom prst="rect">
            <a:avLst/>
          </a:prstGeom>
          <a:noFill/>
          <a:ln>
            <a:noFill/>
          </a:ln>
        </p:spPr>
      </p:pic>
      <p:pic>
        <p:nvPicPr>
          <p:cNvPr id="374" name="Google Shape;374;p44"/>
          <p:cNvPicPr preferRelativeResize="0"/>
          <p:nvPr/>
        </p:nvPicPr>
        <p:blipFill rotWithShape="1">
          <a:blip r:embed="rId5">
            <a:alphaModFix/>
          </a:blip>
          <a:srcRect b="37063" l="33119" r="0" t="0"/>
          <a:stretch/>
        </p:blipFill>
        <p:spPr>
          <a:xfrm>
            <a:off x="4587400" y="4707225"/>
            <a:ext cx="4219175" cy="282133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pic>
        <p:nvPicPr>
          <p:cNvPr id="379" name="Google Shape;379;p45"/>
          <p:cNvPicPr preferRelativeResize="0"/>
          <p:nvPr/>
        </p:nvPicPr>
        <p:blipFill rotWithShape="1">
          <a:blip r:embed="rId3">
            <a:alphaModFix/>
          </a:blip>
          <a:srcRect b="51442" l="0" r="67369" t="0"/>
          <a:stretch/>
        </p:blipFill>
        <p:spPr>
          <a:xfrm>
            <a:off x="121950" y="2371200"/>
            <a:ext cx="2153899" cy="2277650"/>
          </a:xfrm>
          <a:prstGeom prst="rect">
            <a:avLst/>
          </a:prstGeom>
          <a:noFill/>
          <a:ln>
            <a:noFill/>
          </a:ln>
        </p:spPr>
      </p:pic>
      <p:pic>
        <p:nvPicPr>
          <p:cNvPr id="380" name="Google Shape;380;p45"/>
          <p:cNvPicPr preferRelativeResize="0"/>
          <p:nvPr/>
        </p:nvPicPr>
        <p:blipFill rotWithShape="1">
          <a:blip r:embed="rId3">
            <a:alphaModFix/>
          </a:blip>
          <a:srcRect b="43848" l="34567" r="0" t="0"/>
          <a:stretch/>
        </p:blipFill>
        <p:spPr>
          <a:xfrm>
            <a:off x="4784888" y="4648850"/>
            <a:ext cx="3986975" cy="2431225"/>
          </a:xfrm>
          <a:prstGeom prst="rect">
            <a:avLst/>
          </a:prstGeom>
          <a:noFill/>
          <a:ln>
            <a:noFill/>
          </a:ln>
        </p:spPr>
      </p:pic>
      <p:pic>
        <p:nvPicPr>
          <p:cNvPr id="381" name="Google Shape;381;p45"/>
          <p:cNvPicPr preferRelativeResize="0"/>
          <p:nvPr/>
        </p:nvPicPr>
        <p:blipFill rotWithShape="1">
          <a:blip r:embed="rId3">
            <a:alphaModFix/>
          </a:blip>
          <a:srcRect b="0" l="0" r="65811" t="50823"/>
          <a:stretch/>
        </p:blipFill>
        <p:spPr>
          <a:xfrm>
            <a:off x="2439925" y="4707225"/>
            <a:ext cx="2209154" cy="2258099"/>
          </a:xfrm>
          <a:prstGeom prst="rect">
            <a:avLst/>
          </a:prstGeom>
          <a:noFill/>
          <a:ln>
            <a:noFill/>
          </a:ln>
        </p:spPr>
      </p:pic>
      <p:pic>
        <p:nvPicPr>
          <p:cNvPr id="382" name="Google Shape;382;p45"/>
          <p:cNvPicPr preferRelativeResize="0"/>
          <p:nvPr/>
        </p:nvPicPr>
        <p:blipFill rotWithShape="1">
          <a:blip r:embed="rId4">
            <a:alphaModFix/>
          </a:blip>
          <a:srcRect b="45790" l="36828" r="0" t="0"/>
          <a:stretch/>
        </p:blipFill>
        <p:spPr>
          <a:xfrm>
            <a:off x="4784900" y="-1588"/>
            <a:ext cx="3986950" cy="2431225"/>
          </a:xfrm>
          <a:prstGeom prst="rect">
            <a:avLst/>
          </a:prstGeom>
          <a:noFill/>
          <a:ln>
            <a:noFill/>
          </a:ln>
        </p:spPr>
      </p:pic>
      <p:pic>
        <p:nvPicPr>
          <p:cNvPr id="383" name="Google Shape;383;p45"/>
          <p:cNvPicPr preferRelativeResize="0"/>
          <p:nvPr/>
        </p:nvPicPr>
        <p:blipFill>
          <a:blip r:embed="rId5">
            <a:alphaModFix/>
          </a:blip>
          <a:stretch>
            <a:fillRect/>
          </a:stretch>
        </p:blipFill>
        <p:spPr>
          <a:xfrm>
            <a:off x="2457200" y="75187"/>
            <a:ext cx="2061965" cy="2277649"/>
          </a:xfrm>
          <a:prstGeom prst="rect">
            <a:avLst/>
          </a:prstGeom>
          <a:noFill/>
          <a:ln>
            <a:noFill/>
          </a:ln>
        </p:spPr>
      </p:pic>
      <p:pic>
        <p:nvPicPr>
          <p:cNvPr id="384" name="Google Shape;384;p45"/>
          <p:cNvPicPr preferRelativeResize="0"/>
          <p:nvPr/>
        </p:nvPicPr>
        <p:blipFill>
          <a:blip r:embed="rId6">
            <a:alphaModFix/>
          </a:blip>
          <a:stretch>
            <a:fillRect/>
          </a:stretch>
        </p:blipFill>
        <p:spPr>
          <a:xfrm>
            <a:off x="2457200" y="2395800"/>
            <a:ext cx="2061975" cy="2258100"/>
          </a:xfrm>
          <a:prstGeom prst="rect">
            <a:avLst/>
          </a:prstGeom>
          <a:noFill/>
          <a:ln>
            <a:noFill/>
          </a:ln>
        </p:spPr>
      </p:pic>
      <p:pic>
        <p:nvPicPr>
          <p:cNvPr id="385" name="Google Shape;385;p45"/>
          <p:cNvPicPr preferRelativeResize="0"/>
          <p:nvPr/>
        </p:nvPicPr>
        <p:blipFill rotWithShape="1">
          <a:blip r:embed="rId7">
            <a:alphaModFix/>
          </a:blip>
          <a:srcRect b="4924" l="0" r="0" t="0"/>
          <a:stretch/>
        </p:blipFill>
        <p:spPr>
          <a:xfrm>
            <a:off x="4784900" y="2395800"/>
            <a:ext cx="4132175" cy="2311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8"/>
          <p:cNvSpPr txBox="1"/>
          <p:nvPr>
            <p:ph idx="1" type="subTitle"/>
          </p:nvPr>
        </p:nvSpPr>
        <p:spPr>
          <a:xfrm>
            <a:off x="469500" y="907392"/>
            <a:ext cx="8520600" cy="1056900"/>
          </a:xfrm>
          <a:prstGeom prst="rect">
            <a:avLst/>
          </a:prstGeom>
        </p:spPr>
        <p:txBody>
          <a:bodyPr anchorCtr="0" anchor="t" bIns="45700" lIns="91425" spcFirstLastPara="1" rIns="91425" wrap="square" tIns="45700">
            <a:noAutofit/>
          </a:bodyPr>
          <a:lstStyle/>
          <a:p>
            <a:pPr indent="0" lvl="0" marL="0" rtl="0" algn="ctr">
              <a:spcBef>
                <a:spcPts val="640"/>
              </a:spcBef>
              <a:spcAft>
                <a:spcPts val="0"/>
              </a:spcAft>
              <a:buNone/>
            </a:pPr>
            <a:r>
              <a:rPr b="1" lang="en-US" sz="2300"/>
              <a:t>Project Idea: </a:t>
            </a:r>
            <a:br>
              <a:rPr b="1" lang="en-US" sz="2100"/>
            </a:br>
            <a:r>
              <a:rPr b="1" lang="en-US" sz="2100"/>
              <a:t>Bird vs. Drone Classification Using Image Filtering Techniques</a:t>
            </a:r>
            <a:endParaRPr b="1" sz="3100"/>
          </a:p>
        </p:txBody>
      </p:sp>
      <p:sp>
        <p:nvSpPr>
          <p:cNvPr id="180" name="Google Shape;180;p28"/>
          <p:cNvSpPr txBox="1"/>
          <p:nvPr/>
        </p:nvSpPr>
        <p:spPr>
          <a:xfrm>
            <a:off x="311700" y="1833825"/>
            <a:ext cx="8520600" cy="1847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800">
                <a:solidFill>
                  <a:schemeClr val="dk2"/>
                </a:solidFill>
              </a:rPr>
              <a:t>In recent years, the growing use of drones in both civilian and defense applications has introduced new challenges in airspace monitoring and security. One of the critical challenges is accurately distinguishing between drones and birds in aerial or surveillance imagery, especially under varying environmental conditions such as daylight, nighttime, or weather-related noise. In this project my aim is to identify if an image has a bird or a drone in it. </a:t>
            </a:r>
            <a:endParaRPr sz="1800">
              <a:solidFill>
                <a:schemeClr val="dk2"/>
              </a:solidFill>
            </a:endParaRPr>
          </a:p>
        </p:txBody>
      </p:sp>
      <p:pic>
        <p:nvPicPr>
          <p:cNvPr id="181" name="Google Shape;181;p28"/>
          <p:cNvPicPr preferRelativeResize="0"/>
          <p:nvPr/>
        </p:nvPicPr>
        <p:blipFill rotWithShape="1">
          <a:blip r:embed="rId3">
            <a:alphaModFix/>
          </a:blip>
          <a:srcRect b="0" l="0" r="0" t="8223"/>
          <a:stretch/>
        </p:blipFill>
        <p:spPr>
          <a:xfrm>
            <a:off x="469500" y="4149592"/>
            <a:ext cx="2109475" cy="1957333"/>
          </a:xfrm>
          <a:prstGeom prst="rect">
            <a:avLst/>
          </a:prstGeom>
          <a:noFill/>
          <a:ln>
            <a:noFill/>
          </a:ln>
        </p:spPr>
      </p:pic>
      <p:pic>
        <p:nvPicPr>
          <p:cNvPr id="182" name="Google Shape;182;p28"/>
          <p:cNvPicPr preferRelativeResize="0"/>
          <p:nvPr/>
        </p:nvPicPr>
        <p:blipFill rotWithShape="1">
          <a:blip r:embed="rId4">
            <a:alphaModFix/>
          </a:blip>
          <a:srcRect b="0" l="0" r="50546" t="6603"/>
          <a:stretch/>
        </p:blipFill>
        <p:spPr>
          <a:xfrm>
            <a:off x="2699313" y="4187450"/>
            <a:ext cx="1911924" cy="1881625"/>
          </a:xfrm>
          <a:prstGeom prst="rect">
            <a:avLst/>
          </a:prstGeom>
          <a:noFill/>
          <a:ln>
            <a:noFill/>
          </a:ln>
        </p:spPr>
      </p:pic>
      <p:pic>
        <p:nvPicPr>
          <p:cNvPr id="183" name="Google Shape;183;p28"/>
          <p:cNvPicPr preferRelativeResize="0"/>
          <p:nvPr/>
        </p:nvPicPr>
        <p:blipFill rotWithShape="1">
          <a:blip r:embed="rId5">
            <a:alphaModFix/>
          </a:blip>
          <a:srcRect b="0" l="0" r="50000" t="6323"/>
          <a:stretch/>
        </p:blipFill>
        <p:spPr>
          <a:xfrm>
            <a:off x="4731576" y="4149592"/>
            <a:ext cx="2008102" cy="1881634"/>
          </a:xfrm>
          <a:prstGeom prst="rect">
            <a:avLst/>
          </a:prstGeom>
          <a:noFill/>
          <a:ln>
            <a:noFill/>
          </a:ln>
        </p:spPr>
      </p:pic>
      <p:pic>
        <p:nvPicPr>
          <p:cNvPr id="184" name="Google Shape;184;p28"/>
          <p:cNvPicPr preferRelativeResize="0"/>
          <p:nvPr/>
        </p:nvPicPr>
        <p:blipFill rotWithShape="1">
          <a:blip r:embed="rId6">
            <a:alphaModFix/>
          </a:blip>
          <a:srcRect b="0" l="0" r="50000" t="5464"/>
          <a:stretch/>
        </p:blipFill>
        <p:spPr>
          <a:xfrm>
            <a:off x="6899250" y="4178805"/>
            <a:ext cx="2008099" cy="189891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6"/>
          <p:cNvSpPr txBox="1"/>
          <p:nvPr>
            <p:ph idx="1" type="body"/>
          </p:nvPr>
        </p:nvSpPr>
        <p:spPr>
          <a:xfrm>
            <a:off x="457200" y="423375"/>
            <a:ext cx="8229600" cy="4353000"/>
          </a:xfrm>
          <a:prstGeom prst="rect">
            <a:avLst/>
          </a:prstGeom>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dk1"/>
              </a:buClr>
              <a:buSzPts val="1100"/>
              <a:buFont typeface="Arial"/>
              <a:buNone/>
            </a:pPr>
            <a:r>
              <a:rPr lang="en-US" sz="1200" u="sng">
                <a:latin typeface="Roboto"/>
                <a:ea typeface="Roboto"/>
                <a:cs typeface="Roboto"/>
                <a:sym typeface="Roboto"/>
                <a:hlinkClick r:id="rId3"/>
              </a:rPr>
              <a:t>Morphological Opening by Reconstruction</a:t>
            </a:r>
            <a:r>
              <a:rPr lang="en-US" sz="1200">
                <a:latin typeface="Roboto"/>
                <a:ea typeface="Roboto"/>
                <a:cs typeface="Roboto"/>
                <a:sym typeface="Roboto"/>
              </a:rPr>
              <a:t> is an advanced image processing technique that first uses erosion to remove small objects (noise) and then uses geodesic dilation (reconstruction) to perfectly restore the shape and size of the </a:t>
            </a:r>
            <a:r>
              <a:rPr i="1" lang="en-US" sz="1200">
                <a:latin typeface="Roboto"/>
                <a:ea typeface="Roboto"/>
                <a:cs typeface="Roboto"/>
                <a:sym typeface="Roboto"/>
              </a:rPr>
              <a:t>remaining</a:t>
            </a:r>
            <a:r>
              <a:rPr lang="en-US" sz="1200">
                <a:latin typeface="Roboto"/>
                <a:ea typeface="Roboto"/>
                <a:cs typeface="Roboto"/>
                <a:sym typeface="Roboto"/>
              </a:rPr>
              <a:t> important objects, overcoming the imperfect restoration of standard opening (erosion then dilation). It's ideal for extracting objects of specific shapes (like tall letters) by preserving their true boundaries, unlike regular opening which can distort them. </a:t>
            </a:r>
            <a:endParaRPr sz="1200">
              <a:latin typeface="Roboto"/>
              <a:ea typeface="Roboto"/>
              <a:cs typeface="Roboto"/>
              <a:sym typeface="Roboto"/>
            </a:endParaRPr>
          </a:p>
          <a:p>
            <a:pPr indent="0" lvl="0" marL="0" rtl="0" algn="l">
              <a:lnSpc>
                <a:spcPct val="140000"/>
              </a:lnSpc>
              <a:spcBef>
                <a:spcPts val="1800"/>
              </a:spcBef>
              <a:spcAft>
                <a:spcPts val="0"/>
              </a:spcAft>
              <a:buClr>
                <a:schemeClr val="dk1"/>
              </a:buClr>
              <a:buSzPts val="1100"/>
              <a:buFont typeface="Arial"/>
              <a:buNone/>
            </a:pPr>
            <a:r>
              <a:rPr lang="en-US" sz="1500">
                <a:latin typeface="Roboto"/>
                <a:ea typeface="Roboto"/>
                <a:cs typeface="Roboto"/>
                <a:sym typeface="Roboto"/>
              </a:rPr>
              <a:t>How it Works (Step-by-Step)</a:t>
            </a:r>
            <a:endParaRPr sz="1500">
              <a:latin typeface="Roboto"/>
              <a:ea typeface="Roboto"/>
              <a:cs typeface="Roboto"/>
              <a:sym typeface="Roboto"/>
            </a:endParaRPr>
          </a:p>
          <a:p>
            <a:pPr indent="-304800" lvl="0" marL="457200" rtl="0" algn="l">
              <a:lnSpc>
                <a:spcPct val="150000"/>
              </a:lnSpc>
              <a:spcBef>
                <a:spcPts val="900"/>
              </a:spcBef>
              <a:spcAft>
                <a:spcPts val="0"/>
              </a:spcAft>
              <a:buClr>
                <a:schemeClr val="dk1"/>
              </a:buClr>
              <a:buSzPts val="1200"/>
              <a:buFont typeface="Roboto"/>
              <a:buAutoNum type="arabicPeriod"/>
            </a:pPr>
            <a:r>
              <a:rPr lang="en-US" sz="1200" u="sng">
                <a:latin typeface="Roboto"/>
                <a:ea typeface="Roboto"/>
                <a:cs typeface="Roboto"/>
                <a:sym typeface="Roboto"/>
                <a:hlinkClick r:id="rId4"/>
              </a:rPr>
              <a:t>Erosion</a:t>
            </a:r>
            <a:r>
              <a:rPr lang="en-US" sz="1200">
                <a:latin typeface="Roboto"/>
                <a:ea typeface="Roboto"/>
                <a:cs typeface="Roboto"/>
                <a:sym typeface="Roboto"/>
              </a:rPr>
              <a:t> (Marker Creation): An image is eroded with a structuring element (SE), shrinking objects and removing noise, creating a "marker" image.</a:t>
            </a:r>
            <a:endParaRPr sz="1200">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AutoNum type="arabicPeriod"/>
            </a:pPr>
            <a:r>
              <a:rPr lang="en-US" sz="1200" u="sng">
                <a:latin typeface="Roboto"/>
                <a:ea typeface="Roboto"/>
                <a:cs typeface="Roboto"/>
                <a:sym typeface="Roboto"/>
                <a:hlinkClick r:id="rId5"/>
              </a:rPr>
              <a:t>Geodesic Dilation</a:t>
            </a:r>
            <a:r>
              <a:rPr lang="en-US" sz="1200">
                <a:latin typeface="Roboto"/>
                <a:ea typeface="Roboto"/>
                <a:cs typeface="Roboto"/>
                <a:sym typeface="Roboto"/>
              </a:rPr>
              <a:t> (Reconstruction): This is the key part, using two images:</a:t>
            </a:r>
            <a:endParaRPr sz="1200">
              <a:latin typeface="Roboto"/>
              <a:ea typeface="Roboto"/>
              <a:cs typeface="Roboto"/>
              <a:sym typeface="Roboto"/>
            </a:endParaRPr>
          </a:p>
          <a:p>
            <a:pPr indent="-304800" lvl="1" marL="914400" rtl="0" algn="l">
              <a:lnSpc>
                <a:spcPct val="150000"/>
              </a:lnSpc>
              <a:spcBef>
                <a:spcPts val="0"/>
              </a:spcBef>
              <a:spcAft>
                <a:spcPts val="0"/>
              </a:spcAft>
              <a:buClr>
                <a:schemeClr val="dk1"/>
              </a:buClr>
              <a:buSzPts val="1200"/>
              <a:buFont typeface="Roboto"/>
              <a:buAutoNum type="arabicPeriod"/>
            </a:pPr>
            <a:r>
              <a:rPr lang="en-US" sz="1200">
                <a:latin typeface="Roboto"/>
                <a:ea typeface="Roboto"/>
                <a:cs typeface="Roboto"/>
                <a:sym typeface="Roboto"/>
              </a:rPr>
              <a:t>Marker Image (F): The eroded image from Step 1 (the smaller, filtered version).</a:t>
            </a:r>
            <a:endParaRPr sz="1200">
              <a:latin typeface="Roboto"/>
              <a:ea typeface="Roboto"/>
              <a:cs typeface="Roboto"/>
              <a:sym typeface="Roboto"/>
            </a:endParaRPr>
          </a:p>
          <a:p>
            <a:pPr indent="-304800" lvl="1" marL="914400" rtl="0" algn="l">
              <a:lnSpc>
                <a:spcPct val="150000"/>
              </a:lnSpc>
              <a:spcBef>
                <a:spcPts val="0"/>
              </a:spcBef>
              <a:spcAft>
                <a:spcPts val="0"/>
              </a:spcAft>
              <a:buClr>
                <a:schemeClr val="dk1"/>
              </a:buClr>
              <a:buSzPts val="1200"/>
              <a:buFont typeface="Roboto"/>
              <a:buAutoNum type="arabicPeriod"/>
            </a:pPr>
            <a:r>
              <a:rPr lang="en-US" sz="1200" u="sng">
                <a:latin typeface="Roboto"/>
                <a:ea typeface="Roboto"/>
                <a:cs typeface="Roboto"/>
                <a:sym typeface="Roboto"/>
                <a:hlinkClick r:id="rId6"/>
              </a:rPr>
              <a:t>Mask Image</a:t>
            </a:r>
            <a:r>
              <a:rPr lang="en-US" sz="1200">
                <a:latin typeface="Roboto"/>
                <a:ea typeface="Roboto"/>
                <a:cs typeface="Roboto"/>
                <a:sym typeface="Roboto"/>
              </a:rPr>
              <a:t> (G): The original image (or a related image) that acts as a boundary, constraining the growth.</a:t>
            </a:r>
            <a:endParaRPr sz="1200">
              <a:latin typeface="Roboto"/>
              <a:ea typeface="Roboto"/>
              <a:cs typeface="Roboto"/>
              <a:sym typeface="Roboto"/>
            </a:endParaRPr>
          </a:p>
          <a:p>
            <a:pPr indent="-304800" lvl="1" marL="914400" rtl="0" algn="l">
              <a:lnSpc>
                <a:spcPct val="150000"/>
              </a:lnSpc>
              <a:spcBef>
                <a:spcPts val="0"/>
              </a:spcBef>
              <a:spcAft>
                <a:spcPts val="0"/>
              </a:spcAft>
              <a:buClr>
                <a:schemeClr val="dk1"/>
              </a:buClr>
              <a:buSzPts val="1200"/>
              <a:buFont typeface="Roboto"/>
              <a:buAutoNum type="arabicPeriod"/>
            </a:pPr>
            <a:r>
              <a:rPr lang="en-US" sz="1200">
                <a:latin typeface="Roboto"/>
                <a:ea typeface="Roboto"/>
                <a:cs typeface="Roboto"/>
                <a:sym typeface="Roboto"/>
              </a:rPr>
              <a:t>Process: The marker is repeatedly dilated (grown) using the SE, but only within the boundaries defined by the mask.</a:t>
            </a:r>
            <a:endParaRPr sz="1200">
              <a:latin typeface="Roboto"/>
              <a:ea typeface="Roboto"/>
              <a:cs typeface="Roboto"/>
              <a:sym typeface="Roboto"/>
            </a:endParaRPr>
          </a:p>
          <a:p>
            <a:pPr indent="-304800" lvl="0" marL="457200" rtl="0" algn="l">
              <a:lnSpc>
                <a:spcPct val="150000"/>
              </a:lnSpc>
              <a:spcBef>
                <a:spcPts val="0"/>
              </a:spcBef>
              <a:spcAft>
                <a:spcPts val="0"/>
              </a:spcAft>
              <a:buClr>
                <a:schemeClr val="dk1"/>
              </a:buClr>
              <a:buSzPts val="1200"/>
              <a:buFont typeface="Roboto"/>
              <a:buAutoNum type="arabicPeriod"/>
            </a:pPr>
            <a:r>
              <a:rPr lang="en-US" sz="1200">
                <a:latin typeface="Roboto"/>
                <a:ea typeface="Roboto"/>
                <a:cs typeface="Roboto"/>
                <a:sym typeface="Roboto"/>
              </a:rPr>
              <a:t>Result: The process stops when the dilated marker fills the entire shape of the original object in the mask, perfectly reconstructing it. </a:t>
            </a:r>
            <a:endParaRPr sz="1200">
              <a:latin typeface="Roboto"/>
              <a:ea typeface="Roboto"/>
              <a:cs typeface="Roboto"/>
              <a:sym typeface="Roboto"/>
            </a:endParaRPr>
          </a:p>
          <a:p>
            <a:pPr indent="0" lvl="0" marL="0" rtl="0" algn="l">
              <a:spcBef>
                <a:spcPts val="2400"/>
              </a:spcBef>
              <a:spcAft>
                <a:spcPts val="0"/>
              </a:spcAft>
              <a:buNone/>
            </a:pPr>
            <a:r>
              <a:t/>
            </a:r>
            <a:endParaRPr/>
          </a:p>
        </p:txBody>
      </p:sp>
      <p:sp>
        <p:nvSpPr>
          <p:cNvPr id="392" name="Google Shape;392;p46"/>
          <p:cNvSpPr txBox="1"/>
          <p:nvPr/>
        </p:nvSpPr>
        <p:spPr>
          <a:xfrm>
            <a:off x="581650" y="6245925"/>
            <a:ext cx="8229600" cy="28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800" u="sng">
                <a:solidFill>
                  <a:schemeClr val="hlink"/>
                </a:solidFill>
                <a:latin typeface="Calibri"/>
                <a:ea typeface="Calibri"/>
                <a:cs typeface="Calibri"/>
                <a:sym typeface="Calibri"/>
                <a:hlinkClick r:id="rId7"/>
              </a:rPr>
              <a:t>https://blogs.mathworks.com/steve/2008/07/14/opening-by-reconstruction/#:~:text=Today%20I%20want%20to%20show,is%20to%20use%20morphological%20reconstruction</a:t>
            </a:r>
            <a:r>
              <a:rPr lang="en-US" sz="800" u="sng">
                <a:solidFill>
                  <a:schemeClr val="dk1"/>
                </a:solidFill>
                <a:latin typeface="Calibri"/>
                <a:ea typeface="Calibri"/>
                <a:cs typeface="Calibri"/>
                <a:sym typeface="Calibri"/>
              </a:rPr>
              <a:t>.</a:t>
            </a:r>
            <a:endParaRPr sz="800" u="sng">
              <a:solidFill>
                <a:schemeClr val="dk1"/>
              </a:solidFill>
              <a:latin typeface="Calibri"/>
              <a:ea typeface="Calibri"/>
              <a:cs typeface="Calibri"/>
              <a:sym typeface="Calibri"/>
            </a:endParaRPr>
          </a:p>
          <a:p>
            <a:pPr indent="0" lvl="0" marL="0" rtl="0" algn="l">
              <a:spcBef>
                <a:spcPts val="0"/>
              </a:spcBef>
              <a:spcAft>
                <a:spcPts val="0"/>
              </a:spcAft>
              <a:buNone/>
            </a:pPr>
            <a:r>
              <a:t/>
            </a:r>
            <a:endParaRPr sz="800" u="sng">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p47"/>
          <p:cNvPicPr preferRelativeResize="0"/>
          <p:nvPr/>
        </p:nvPicPr>
        <p:blipFill>
          <a:blip r:embed="rId3">
            <a:alphaModFix/>
          </a:blip>
          <a:stretch>
            <a:fillRect/>
          </a:stretch>
        </p:blipFill>
        <p:spPr>
          <a:xfrm>
            <a:off x="390050" y="0"/>
            <a:ext cx="3672575" cy="3314025"/>
          </a:xfrm>
          <a:prstGeom prst="rect">
            <a:avLst/>
          </a:prstGeom>
          <a:noFill/>
          <a:ln>
            <a:noFill/>
          </a:ln>
        </p:spPr>
      </p:pic>
      <p:cxnSp>
        <p:nvCxnSpPr>
          <p:cNvPr id="398" name="Google Shape;398;p47"/>
          <p:cNvCxnSpPr/>
          <p:nvPr/>
        </p:nvCxnSpPr>
        <p:spPr>
          <a:xfrm>
            <a:off x="4444400" y="643300"/>
            <a:ext cx="57900" cy="5872200"/>
          </a:xfrm>
          <a:prstGeom prst="straightConnector1">
            <a:avLst/>
          </a:prstGeom>
          <a:noFill/>
          <a:ln cap="flat" cmpd="sng" w="28575">
            <a:solidFill>
              <a:schemeClr val="accent1"/>
            </a:solidFill>
            <a:prstDash val="solid"/>
            <a:round/>
            <a:headEnd len="med" w="med" type="none"/>
            <a:tailEnd len="med" w="med" type="none"/>
          </a:ln>
        </p:spPr>
      </p:cxnSp>
      <p:cxnSp>
        <p:nvCxnSpPr>
          <p:cNvPr id="399" name="Google Shape;399;p47"/>
          <p:cNvCxnSpPr/>
          <p:nvPr/>
        </p:nvCxnSpPr>
        <p:spPr>
          <a:xfrm rot="10800000">
            <a:off x="390050" y="3358000"/>
            <a:ext cx="8166600" cy="0"/>
          </a:xfrm>
          <a:prstGeom prst="straightConnector1">
            <a:avLst/>
          </a:prstGeom>
          <a:noFill/>
          <a:ln cap="flat" cmpd="sng" w="28575">
            <a:solidFill>
              <a:schemeClr val="accent1"/>
            </a:solidFill>
            <a:prstDash val="solid"/>
            <a:round/>
            <a:headEnd len="med" w="med" type="none"/>
            <a:tailEnd len="med" w="med" type="none"/>
          </a:ln>
        </p:spPr>
      </p:cxnSp>
      <p:pic>
        <p:nvPicPr>
          <p:cNvPr id="400" name="Google Shape;400;p47"/>
          <p:cNvPicPr preferRelativeResize="0"/>
          <p:nvPr/>
        </p:nvPicPr>
        <p:blipFill>
          <a:blip r:embed="rId4">
            <a:alphaModFix/>
          </a:blip>
          <a:stretch>
            <a:fillRect/>
          </a:stretch>
        </p:blipFill>
        <p:spPr>
          <a:xfrm>
            <a:off x="4761066" y="0"/>
            <a:ext cx="3672559" cy="3314025"/>
          </a:xfrm>
          <a:prstGeom prst="rect">
            <a:avLst/>
          </a:prstGeom>
          <a:noFill/>
          <a:ln>
            <a:noFill/>
          </a:ln>
        </p:spPr>
      </p:pic>
      <p:pic>
        <p:nvPicPr>
          <p:cNvPr id="401" name="Google Shape;401;p47"/>
          <p:cNvPicPr preferRelativeResize="0"/>
          <p:nvPr/>
        </p:nvPicPr>
        <p:blipFill>
          <a:blip r:embed="rId5">
            <a:alphaModFix/>
          </a:blip>
          <a:stretch>
            <a:fillRect/>
          </a:stretch>
        </p:blipFill>
        <p:spPr>
          <a:xfrm>
            <a:off x="390050" y="3466437"/>
            <a:ext cx="3672573" cy="3314025"/>
          </a:xfrm>
          <a:prstGeom prst="rect">
            <a:avLst/>
          </a:prstGeom>
          <a:noFill/>
          <a:ln>
            <a:noFill/>
          </a:ln>
        </p:spPr>
      </p:pic>
      <p:pic>
        <p:nvPicPr>
          <p:cNvPr id="402" name="Google Shape;402;p47"/>
          <p:cNvPicPr preferRelativeResize="0"/>
          <p:nvPr/>
        </p:nvPicPr>
        <p:blipFill>
          <a:blip r:embed="rId6">
            <a:alphaModFix/>
          </a:blip>
          <a:stretch>
            <a:fillRect/>
          </a:stretch>
        </p:blipFill>
        <p:spPr>
          <a:xfrm>
            <a:off x="4654700" y="3466425"/>
            <a:ext cx="3778926" cy="340999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8"/>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800"/>
              <a:t>Step 4: </a:t>
            </a:r>
            <a:r>
              <a:rPr lang="en-US" sz="3800"/>
              <a:t>Binary Object Mask</a:t>
            </a:r>
            <a:endParaRPr sz="3800"/>
          </a:p>
        </p:txBody>
      </p:sp>
      <p:sp>
        <p:nvSpPr>
          <p:cNvPr id="409" name="Google Shape;409;p48"/>
          <p:cNvSpPr txBox="1"/>
          <p:nvPr>
            <p:ph idx="1" type="body"/>
          </p:nvPr>
        </p:nvSpPr>
        <p:spPr>
          <a:xfrm>
            <a:off x="457200" y="1600200"/>
            <a:ext cx="8229600" cy="4353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2200"/>
              <a:t>To segment the image further, take the best preprocessed quality image by multiplying it with a binarized version.</a:t>
            </a:r>
            <a:endParaRPr sz="2200"/>
          </a:p>
          <a:p>
            <a:pPr indent="0" lvl="0" marL="0" rtl="0" algn="l">
              <a:spcBef>
                <a:spcPts val="360"/>
              </a:spcBef>
              <a:spcAft>
                <a:spcPts val="0"/>
              </a:spcAft>
              <a:buNone/>
            </a:pPr>
            <a:r>
              <a:t/>
            </a:r>
            <a:endParaRPr sz="2200"/>
          </a:p>
          <a:p>
            <a:pPr indent="0" lvl="0" marL="0" rtl="0" algn="l">
              <a:spcBef>
                <a:spcPts val="360"/>
              </a:spcBef>
              <a:spcAft>
                <a:spcPts val="0"/>
              </a:spcAft>
              <a:buNone/>
            </a:pPr>
            <a:r>
              <a:rPr lang="en-US" sz="2200"/>
              <a:t>From the previous step, I decided to take the image we obtained from taking Otsu’s method, and then using the </a:t>
            </a:r>
            <a:r>
              <a:rPr lang="en-US" sz="2200"/>
              <a:t>morphographic</a:t>
            </a:r>
            <a:r>
              <a:rPr lang="en-US" sz="2200"/>
              <a:t> opening by reconstruction. This gave me better results in terms of keeping the bird/drone in the foreground and also removing as much background as possible.</a:t>
            </a:r>
            <a:endParaRPr sz="2200"/>
          </a:p>
          <a:p>
            <a:pPr indent="0" lvl="0" marL="0" rtl="0" algn="l">
              <a:spcBef>
                <a:spcPts val="360"/>
              </a:spcBef>
              <a:spcAft>
                <a:spcPts val="0"/>
              </a:spcAft>
              <a:buNone/>
            </a:pPr>
            <a:r>
              <a:t/>
            </a:r>
            <a:endParaRPr sz="2200"/>
          </a:p>
          <a:p>
            <a:pPr indent="0" lvl="0" marL="0" rtl="0" algn="l">
              <a:spcBef>
                <a:spcPts val="360"/>
              </a:spcBef>
              <a:spcAft>
                <a:spcPts val="0"/>
              </a:spcAft>
              <a:buNone/>
            </a:pPr>
            <a:r>
              <a:t/>
            </a: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49"/>
          <p:cNvPicPr preferRelativeResize="0"/>
          <p:nvPr/>
        </p:nvPicPr>
        <p:blipFill>
          <a:blip r:embed="rId3">
            <a:alphaModFix/>
          </a:blip>
          <a:stretch>
            <a:fillRect/>
          </a:stretch>
        </p:blipFill>
        <p:spPr>
          <a:xfrm>
            <a:off x="152400" y="152400"/>
            <a:ext cx="8839202" cy="3064357"/>
          </a:xfrm>
          <a:prstGeom prst="rect">
            <a:avLst/>
          </a:prstGeom>
          <a:noFill/>
          <a:ln>
            <a:noFill/>
          </a:ln>
        </p:spPr>
      </p:pic>
      <p:pic>
        <p:nvPicPr>
          <p:cNvPr id="416" name="Google Shape;416;p49"/>
          <p:cNvPicPr preferRelativeResize="0"/>
          <p:nvPr/>
        </p:nvPicPr>
        <p:blipFill>
          <a:blip r:embed="rId4">
            <a:alphaModFix/>
          </a:blip>
          <a:stretch>
            <a:fillRect/>
          </a:stretch>
        </p:blipFill>
        <p:spPr>
          <a:xfrm>
            <a:off x="152400" y="3369157"/>
            <a:ext cx="8839202" cy="306435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50"/>
          <p:cNvPicPr preferRelativeResize="0"/>
          <p:nvPr/>
        </p:nvPicPr>
        <p:blipFill>
          <a:blip r:embed="rId3">
            <a:alphaModFix/>
          </a:blip>
          <a:stretch>
            <a:fillRect/>
          </a:stretch>
        </p:blipFill>
        <p:spPr>
          <a:xfrm>
            <a:off x="152400" y="152400"/>
            <a:ext cx="8839202" cy="3064357"/>
          </a:xfrm>
          <a:prstGeom prst="rect">
            <a:avLst/>
          </a:prstGeom>
          <a:noFill/>
          <a:ln>
            <a:noFill/>
          </a:ln>
        </p:spPr>
      </p:pic>
      <p:pic>
        <p:nvPicPr>
          <p:cNvPr id="423" name="Google Shape;423;p50"/>
          <p:cNvPicPr preferRelativeResize="0"/>
          <p:nvPr/>
        </p:nvPicPr>
        <p:blipFill>
          <a:blip r:embed="rId4">
            <a:alphaModFix/>
          </a:blip>
          <a:stretch>
            <a:fillRect/>
          </a:stretch>
        </p:blipFill>
        <p:spPr>
          <a:xfrm>
            <a:off x="152400" y="3369157"/>
            <a:ext cx="8839202" cy="306435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51"/>
          <p:cNvSpPr txBox="1"/>
          <p:nvPr>
            <p:ph type="title"/>
          </p:nvPr>
        </p:nvSpPr>
        <p:spPr>
          <a:xfrm>
            <a:off x="457200" y="-1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800"/>
              <a:t>Step 5: Extract feature vectors using Binary Object Features </a:t>
            </a:r>
            <a:endParaRPr sz="3800"/>
          </a:p>
        </p:txBody>
      </p:sp>
      <p:sp>
        <p:nvSpPr>
          <p:cNvPr id="430" name="Google Shape;430;p51"/>
          <p:cNvSpPr txBox="1"/>
          <p:nvPr>
            <p:ph idx="1" type="body"/>
          </p:nvPr>
        </p:nvSpPr>
        <p:spPr>
          <a:xfrm>
            <a:off x="457200" y="1252500"/>
            <a:ext cx="8229600" cy="43530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a:t>Projections as discussed in lectures 9-10</a:t>
            </a:r>
            <a:endParaRPr sz="1800"/>
          </a:p>
          <a:p>
            <a:pPr indent="-342900" lvl="0" marL="457200" rtl="0" algn="l">
              <a:spcBef>
                <a:spcPts val="0"/>
              </a:spcBef>
              <a:spcAft>
                <a:spcPts val="0"/>
              </a:spcAft>
              <a:buSzPts val="1800"/>
              <a:buChar char="•"/>
            </a:pPr>
            <a:r>
              <a:rPr lang="en-US" sz="1800"/>
              <a:t>Form Factor – Measures how close the shape is to a perfect circle based on area and perimeter.</a:t>
            </a:r>
            <a:endParaRPr sz="1800"/>
          </a:p>
          <a:p>
            <a:pPr indent="-342900" lvl="0" marL="457200" rtl="0" algn="l">
              <a:spcBef>
                <a:spcPts val="0"/>
              </a:spcBef>
              <a:spcAft>
                <a:spcPts val="0"/>
              </a:spcAft>
              <a:buSzPts val="1800"/>
              <a:buChar char="•"/>
            </a:pPr>
            <a:r>
              <a:rPr lang="en-US" sz="1800"/>
              <a:t>Roundness – Indicates how circular an object is relative to its maximum diameter.</a:t>
            </a:r>
            <a:endParaRPr sz="1800"/>
          </a:p>
          <a:p>
            <a:pPr indent="-342900" lvl="0" marL="457200" rtl="0" algn="l">
              <a:spcBef>
                <a:spcPts val="0"/>
              </a:spcBef>
              <a:spcAft>
                <a:spcPts val="0"/>
              </a:spcAft>
              <a:buSzPts val="1800"/>
              <a:buChar char="•"/>
            </a:pPr>
            <a:r>
              <a:rPr lang="en-US" sz="1800"/>
              <a:t>Aspect Ratio – Ratio between the longest and shortest dimensions of the shape.</a:t>
            </a:r>
            <a:endParaRPr sz="1800"/>
          </a:p>
          <a:p>
            <a:pPr indent="-342900" lvl="0" marL="457200" rtl="0" algn="l">
              <a:spcBef>
                <a:spcPts val="0"/>
              </a:spcBef>
              <a:spcAft>
                <a:spcPts val="0"/>
              </a:spcAft>
              <a:buSzPts val="1800"/>
              <a:buChar char="•"/>
            </a:pPr>
            <a:r>
              <a:rPr lang="en-US" sz="1800"/>
              <a:t>Elongation – Describes how stretched or lengthened the object is.</a:t>
            </a:r>
            <a:endParaRPr sz="1800"/>
          </a:p>
          <a:p>
            <a:pPr indent="-342900" lvl="0" marL="457200" rtl="0" algn="l">
              <a:spcBef>
                <a:spcPts val="0"/>
              </a:spcBef>
              <a:spcAft>
                <a:spcPts val="0"/>
              </a:spcAft>
              <a:buSzPts val="1800"/>
              <a:buChar char="•"/>
            </a:pPr>
            <a:r>
              <a:rPr lang="en-US" sz="1800"/>
              <a:t>Curl – Measures contour irregularity by comparing perimeter to major axis length.</a:t>
            </a:r>
            <a:endParaRPr sz="1800"/>
          </a:p>
          <a:p>
            <a:pPr indent="-342900" lvl="0" marL="457200" rtl="0" algn="l">
              <a:spcBef>
                <a:spcPts val="0"/>
              </a:spcBef>
              <a:spcAft>
                <a:spcPts val="0"/>
              </a:spcAft>
              <a:buSzPts val="1800"/>
              <a:buChar char="•"/>
            </a:pPr>
            <a:r>
              <a:rPr lang="en-US" sz="1800"/>
              <a:t>Convexity – Ratio of convex-hull perimeter to actual perimeter; higher means smoother shape.</a:t>
            </a:r>
            <a:endParaRPr sz="1800"/>
          </a:p>
          <a:p>
            <a:pPr indent="-342900" lvl="0" marL="457200" rtl="0" algn="l">
              <a:spcBef>
                <a:spcPts val="0"/>
              </a:spcBef>
              <a:spcAft>
                <a:spcPts val="0"/>
              </a:spcAft>
              <a:buSzPts val="1800"/>
              <a:buChar char="•"/>
            </a:pPr>
            <a:r>
              <a:rPr lang="en-US" sz="1800"/>
              <a:t>Solidity – Fraction of area filled relative to its convex hull; lower means more concave.</a:t>
            </a:r>
            <a:endParaRPr sz="1800"/>
          </a:p>
          <a:p>
            <a:pPr indent="-342900" lvl="0" marL="457200" rtl="0" algn="l">
              <a:spcBef>
                <a:spcPts val="0"/>
              </a:spcBef>
              <a:spcAft>
                <a:spcPts val="0"/>
              </a:spcAft>
              <a:buSzPts val="1800"/>
              <a:buChar char="•"/>
            </a:pPr>
            <a:r>
              <a:rPr lang="en-US" sz="1800"/>
              <a:t>Compactness – Describes how densely the object’s area is packed relative to its diameter.</a:t>
            </a:r>
            <a:endParaRPr sz="1800"/>
          </a:p>
          <a:p>
            <a:pPr indent="-342900" lvl="0" marL="457200" rtl="0" algn="l">
              <a:spcBef>
                <a:spcPts val="0"/>
              </a:spcBef>
              <a:spcAft>
                <a:spcPts val="0"/>
              </a:spcAft>
              <a:buSzPts val="1800"/>
              <a:buChar char="•"/>
            </a:pPr>
            <a:r>
              <a:rPr lang="en-US" sz="1800"/>
              <a:t>Modification Ratio – Ratio of inscribed circle diameter to maximum diameter, indicating uniformity.</a:t>
            </a:r>
            <a:endParaRPr sz="1800"/>
          </a:p>
          <a:p>
            <a:pPr indent="-342900" lvl="0" marL="457200" rtl="0" algn="l">
              <a:spcBef>
                <a:spcPts val="0"/>
              </a:spcBef>
              <a:spcAft>
                <a:spcPts val="0"/>
              </a:spcAft>
              <a:buSzPts val="1800"/>
              <a:buChar char="•"/>
            </a:pPr>
            <a:r>
              <a:rPr lang="en-US" sz="1800"/>
              <a:t>Extent – Measures how much of the bounding box is occupied by the object.</a:t>
            </a:r>
            <a:br>
              <a:rPr lang="en-US" sz="1800"/>
            </a:br>
            <a:endParaRPr sz="1800"/>
          </a:p>
          <a:p>
            <a:pPr indent="0" lvl="0" marL="0" rtl="0" algn="l">
              <a:spcBef>
                <a:spcPts val="360"/>
              </a:spcBef>
              <a:spcAft>
                <a:spcPts val="0"/>
              </a:spcAft>
              <a:buNone/>
            </a:pPr>
            <a:r>
              <a:t/>
            </a:r>
            <a:endParaRPr sz="2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2"/>
          <p:cNvSpPr txBox="1"/>
          <p:nvPr/>
        </p:nvSpPr>
        <p:spPr>
          <a:xfrm>
            <a:off x="2475300" y="3199875"/>
            <a:ext cx="41934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Form Factor         : 0.01424812958063281</a:t>
            </a:r>
            <a:endParaRPr/>
          </a:p>
          <a:p>
            <a:pPr indent="0" lvl="0" marL="0" rtl="0" algn="l">
              <a:spcBef>
                <a:spcPts val="0"/>
              </a:spcBef>
              <a:spcAft>
                <a:spcPts val="0"/>
              </a:spcAft>
              <a:buNone/>
            </a:pPr>
            <a:r>
              <a:rPr lang="en-US"/>
              <a:t>Roundness           : 0.40626122357358546</a:t>
            </a:r>
            <a:endParaRPr/>
          </a:p>
          <a:p>
            <a:pPr indent="0" lvl="0" marL="0" rtl="0" algn="l">
              <a:spcBef>
                <a:spcPts val="0"/>
              </a:spcBef>
              <a:spcAft>
                <a:spcPts val="0"/>
              </a:spcAft>
              <a:buNone/>
            </a:pPr>
            <a:r>
              <a:rPr lang="en-US"/>
              <a:t>Aspect Ratio        : 1.3752375679441629</a:t>
            </a:r>
            <a:endParaRPr/>
          </a:p>
          <a:p>
            <a:pPr indent="0" lvl="0" marL="0" rtl="0" algn="l">
              <a:spcBef>
                <a:spcPts val="0"/>
              </a:spcBef>
              <a:spcAft>
                <a:spcPts val="0"/>
              </a:spcAft>
              <a:buNone/>
            </a:pPr>
            <a:r>
              <a:rPr lang="en-US"/>
              <a:t>Elongation          : 1.0848896434634974</a:t>
            </a:r>
            <a:endParaRPr/>
          </a:p>
          <a:p>
            <a:pPr indent="0" lvl="0" marL="0" rtl="0" algn="l">
              <a:spcBef>
                <a:spcPts val="0"/>
              </a:spcBef>
              <a:spcAft>
                <a:spcPts val="0"/>
              </a:spcAft>
              <a:buNone/>
            </a:pPr>
            <a:r>
              <a:rPr lang="en-US"/>
              <a:t>Curl                : 21.301123572627144</a:t>
            </a:r>
            <a:endParaRPr/>
          </a:p>
          <a:p>
            <a:pPr indent="0" lvl="0" marL="0" rtl="0" algn="l">
              <a:spcBef>
                <a:spcPts val="0"/>
              </a:spcBef>
              <a:spcAft>
                <a:spcPts val="0"/>
              </a:spcAft>
              <a:buNone/>
            </a:pPr>
            <a:r>
              <a:rPr lang="en-US"/>
              <a:t>Convexity           : 0.15620252705368695</a:t>
            </a:r>
            <a:endParaRPr/>
          </a:p>
          <a:p>
            <a:pPr indent="0" lvl="0" marL="0" rtl="0" algn="l">
              <a:spcBef>
                <a:spcPts val="0"/>
              </a:spcBef>
              <a:spcAft>
                <a:spcPts val="0"/>
              </a:spcAft>
              <a:buNone/>
            </a:pPr>
            <a:r>
              <a:rPr lang="en-US"/>
              <a:t>Solidity            : 0.6522679426431592</a:t>
            </a:r>
            <a:endParaRPr/>
          </a:p>
          <a:p>
            <a:pPr indent="0" lvl="0" marL="0" rtl="0" algn="l">
              <a:spcBef>
                <a:spcPts val="0"/>
              </a:spcBef>
              <a:spcAft>
                <a:spcPts val="0"/>
              </a:spcAft>
              <a:buNone/>
            </a:pPr>
            <a:r>
              <a:rPr lang="en-US"/>
              <a:t>Compactness         : 292.1326189602883</a:t>
            </a:r>
            <a:endParaRPr/>
          </a:p>
          <a:p>
            <a:pPr indent="0" lvl="0" marL="0" rtl="0" algn="l">
              <a:spcBef>
                <a:spcPts val="0"/>
              </a:spcBef>
              <a:spcAft>
                <a:spcPts val="0"/>
              </a:spcAft>
              <a:buNone/>
            </a:pPr>
            <a:r>
              <a:rPr lang="en-US"/>
              <a:t>Modification Ratio  : 1.000000190706234</a:t>
            </a:r>
            <a:endParaRPr/>
          </a:p>
          <a:p>
            <a:pPr indent="0" lvl="0" marL="0" rtl="0" algn="l">
              <a:spcBef>
                <a:spcPts val="0"/>
              </a:spcBef>
              <a:spcAft>
                <a:spcPts val="0"/>
              </a:spcAft>
              <a:buNone/>
            </a:pPr>
            <a:r>
              <a:rPr lang="en-US"/>
              <a:t>Extent              : 0.556317531779661</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Projection Features ---</a:t>
            </a:r>
            <a:endParaRPr/>
          </a:p>
          <a:p>
            <a:pPr indent="0" lvl="0" marL="0" rtl="0" algn="l">
              <a:spcBef>
                <a:spcPts val="0"/>
              </a:spcBef>
              <a:spcAft>
                <a:spcPts val="0"/>
              </a:spcAft>
              <a:buNone/>
            </a:pPr>
            <a:r>
              <a:rPr lang="en-US"/>
              <a:t>Horizontal Projection Length: 640</a:t>
            </a:r>
            <a:endParaRPr/>
          </a:p>
          <a:p>
            <a:pPr indent="0" lvl="0" marL="0" rtl="0" algn="l">
              <a:spcBef>
                <a:spcPts val="0"/>
              </a:spcBef>
              <a:spcAft>
                <a:spcPts val="0"/>
              </a:spcAft>
              <a:buNone/>
            </a:pPr>
            <a:r>
              <a:rPr lang="en-US"/>
              <a:t>Vertical Projection Length:   640</a:t>
            </a:r>
            <a:endParaRPr/>
          </a:p>
        </p:txBody>
      </p:sp>
      <p:pic>
        <p:nvPicPr>
          <p:cNvPr id="437" name="Google Shape;437;p52"/>
          <p:cNvPicPr preferRelativeResize="0"/>
          <p:nvPr/>
        </p:nvPicPr>
        <p:blipFill>
          <a:blip r:embed="rId3">
            <a:alphaModFix/>
          </a:blip>
          <a:stretch>
            <a:fillRect/>
          </a:stretch>
        </p:blipFill>
        <p:spPr>
          <a:xfrm>
            <a:off x="152400" y="178625"/>
            <a:ext cx="8839202" cy="293636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3"/>
          <p:cNvSpPr txBox="1"/>
          <p:nvPr/>
        </p:nvSpPr>
        <p:spPr>
          <a:xfrm>
            <a:off x="2683350" y="3246375"/>
            <a:ext cx="37773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Form Factor         : 0.007330901849910429</a:t>
            </a:r>
            <a:endParaRPr/>
          </a:p>
          <a:p>
            <a:pPr indent="0" lvl="0" marL="0" rtl="0" algn="l">
              <a:spcBef>
                <a:spcPts val="0"/>
              </a:spcBef>
              <a:spcAft>
                <a:spcPts val="0"/>
              </a:spcAft>
              <a:buNone/>
            </a:pPr>
            <a:r>
              <a:rPr lang="en-US"/>
              <a:t>Roundness           : 0.3047606651808375</a:t>
            </a:r>
            <a:endParaRPr/>
          </a:p>
          <a:p>
            <a:pPr indent="0" lvl="0" marL="0" rtl="0" algn="l">
              <a:spcBef>
                <a:spcPts val="0"/>
              </a:spcBef>
              <a:spcAft>
                <a:spcPts val="0"/>
              </a:spcAft>
              <a:buNone/>
            </a:pPr>
            <a:r>
              <a:rPr lang="en-US"/>
              <a:t>Aspect Ratio        : 1.354359461436014</a:t>
            </a:r>
            <a:endParaRPr/>
          </a:p>
          <a:p>
            <a:pPr indent="0" lvl="0" marL="0" rtl="0" algn="l">
              <a:spcBef>
                <a:spcPts val="0"/>
              </a:spcBef>
              <a:spcAft>
                <a:spcPts val="0"/>
              </a:spcAft>
              <a:buNone/>
            </a:pPr>
            <a:r>
              <a:rPr lang="en-US"/>
              <a:t>Elongation          : 1.0</a:t>
            </a:r>
            <a:endParaRPr/>
          </a:p>
          <a:p>
            <a:pPr indent="0" lvl="0" marL="0" rtl="0" algn="l">
              <a:spcBef>
                <a:spcPts val="0"/>
              </a:spcBef>
              <a:spcAft>
                <a:spcPts val="0"/>
              </a:spcAft>
              <a:buNone/>
            </a:pPr>
            <a:r>
              <a:rPr lang="en-US"/>
              <a:t>Curl                : 27.47664935097988</a:t>
            </a:r>
            <a:endParaRPr/>
          </a:p>
          <a:p>
            <a:pPr indent="0" lvl="0" marL="0" rtl="0" algn="l">
              <a:spcBef>
                <a:spcPts val="0"/>
              </a:spcBef>
              <a:spcAft>
                <a:spcPts val="0"/>
              </a:spcAft>
              <a:buNone/>
            </a:pPr>
            <a:r>
              <a:rPr lang="en-US"/>
              <a:t>Convexity           : 0.13436878635873964</a:t>
            </a:r>
            <a:endParaRPr/>
          </a:p>
          <a:p>
            <a:pPr indent="0" lvl="0" marL="0" rtl="0" algn="l">
              <a:spcBef>
                <a:spcPts val="0"/>
              </a:spcBef>
              <a:spcAft>
                <a:spcPts val="0"/>
              </a:spcAft>
              <a:buNone/>
            </a:pPr>
            <a:r>
              <a:rPr lang="en-US"/>
              <a:t>Solidity            : 0.501785054095719</a:t>
            </a:r>
            <a:endParaRPr/>
          </a:p>
          <a:p>
            <a:pPr indent="0" lvl="0" marL="0" rtl="0" algn="l">
              <a:spcBef>
                <a:spcPts val="0"/>
              </a:spcBef>
              <a:spcAft>
                <a:spcPts val="0"/>
              </a:spcAft>
              <a:buNone/>
            </a:pPr>
            <a:r>
              <a:rPr lang="en-US"/>
              <a:t>Compactness         : 234.10881867939338</a:t>
            </a:r>
            <a:endParaRPr/>
          </a:p>
          <a:p>
            <a:pPr indent="0" lvl="0" marL="0" rtl="0" algn="l">
              <a:spcBef>
                <a:spcPts val="0"/>
              </a:spcBef>
              <a:spcAft>
                <a:spcPts val="0"/>
              </a:spcAft>
              <a:buNone/>
            </a:pPr>
            <a:r>
              <a:rPr lang="en-US"/>
              <a:t>Modification Ratio  : 1.002853625823762</a:t>
            </a:r>
            <a:endParaRPr/>
          </a:p>
          <a:p>
            <a:pPr indent="0" lvl="0" marL="0" rtl="0" algn="l">
              <a:spcBef>
                <a:spcPts val="0"/>
              </a:spcBef>
              <a:spcAft>
                <a:spcPts val="0"/>
              </a:spcAft>
              <a:buNone/>
            </a:pPr>
            <a:r>
              <a:rPr lang="en-US"/>
              <a:t>Extent              : 0.439052734375</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Projection Features ---</a:t>
            </a:r>
            <a:endParaRPr/>
          </a:p>
          <a:p>
            <a:pPr indent="0" lvl="0" marL="0" rtl="0" algn="l">
              <a:spcBef>
                <a:spcPts val="0"/>
              </a:spcBef>
              <a:spcAft>
                <a:spcPts val="0"/>
              </a:spcAft>
              <a:buNone/>
            </a:pPr>
            <a:r>
              <a:rPr lang="en-US"/>
              <a:t>Horizontal Projection Length: 640</a:t>
            </a:r>
            <a:endParaRPr/>
          </a:p>
          <a:p>
            <a:pPr indent="0" lvl="0" marL="0" rtl="0" algn="l">
              <a:spcBef>
                <a:spcPts val="0"/>
              </a:spcBef>
              <a:spcAft>
                <a:spcPts val="0"/>
              </a:spcAft>
              <a:buNone/>
            </a:pPr>
            <a:r>
              <a:rPr lang="en-US"/>
              <a:t>Vertical Projection Length:   640</a:t>
            </a:r>
            <a:endParaRPr/>
          </a:p>
        </p:txBody>
      </p:sp>
      <p:pic>
        <p:nvPicPr>
          <p:cNvPr id="444" name="Google Shape;444;p53"/>
          <p:cNvPicPr preferRelativeResize="0"/>
          <p:nvPr/>
        </p:nvPicPr>
        <p:blipFill>
          <a:blip r:embed="rId3">
            <a:alphaModFix/>
          </a:blip>
          <a:stretch>
            <a:fillRect/>
          </a:stretch>
        </p:blipFill>
        <p:spPr>
          <a:xfrm>
            <a:off x="152400" y="152400"/>
            <a:ext cx="8839202" cy="293636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4"/>
          <p:cNvSpPr txBox="1"/>
          <p:nvPr>
            <p:ph type="title"/>
          </p:nvPr>
        </p:nvSpPr>
        <p:spPr>
          <a:xfrm>
            <a:off x="396325" y="-1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Step 6: Feature Vector Creation</a:t>
            </a:r>
            <a:endParaRPr/>
          </a:p>
        </p:txBody>
      </p:sp>
      <p:sp>
        <p:nvSpPr>
          <p:cNvPr id="451" name="Google Shape;451;p54"/>
          <p:cNvSpPr txBox="1"/>
          <p:nvPr>
            <p:ph idx="1" type="body"/>
          </p:nvPr>
        </p:nvSpPr>
        <p:spPr>
          <a:xfrm>
            <a:off x="457200" y="1252500"/>
            <a:ext cx="8229600" cy="4353000"/>
          </a:xfrm>
          <a:prstGeom prst="rect">
            <a:avLst/>
          </a:prstGeom>
        </p:spPr>
        <p:txBody>
          <a:bodyPr anchorCtr="0" anchor="t" bIns="45700" lIns="91425" spcFirstLastPara="1" rIns="91425" wrap="square" tIns="45700">
            <a:noAutofit/>
          </a:bodyPr>
          <a:lstStyle/>
          <a:p>
            <a:pPr indent="0" lvl="0" marL="0" rtl="0" algn="just">
              <a:spcBef>
                <a:spcPts val="0"/>
              </a:spcBef>
              <a:spcAft>
                <a:spcPts val="0"/>
              </a:spcAft>
              <a:buNone/>
            </a:pPr>
            <a:r>
              <a:t/>
            </a:r>
            <a:endParaRPr sz="2200"/>
          </a:p>
          <a:p>
            <a:pPr indent="0" lvl="0" marL="0" rtl="0" algn="just">
              <a:spcBef>
                <a:spcPts val="0"/>
              </a:spcBef>
              <a:spcAft>
                <a:spcPts val="0"/>
              </a:spcAft>
              <a:buNone/>
            </a:pPr>
            <a:r>
              <a:rPr lang="en-US" sz="2200"/>
              <a:t>Further construct feature vectors by computing </a:t>
            </a:r>
            <a:endParaRPr sz="2200"/>
          </a:p>
          <a:p>
            <a:pPr indent="-368300" lvl="0" marL="457200" rtl="0" algn="just">
              <a:spcBef>
                <a:spcPts val="0"/>
              </a:spcBef>
              <a:spcAft>
                <a:spcPts val="0"/>
              </a:spcAft>
              <a:buSzPts val="2200"/>
              <a:buChar char="•"/>
            </a:pPr>
            <a:r>
              <a:rPr lang="en-US" sz="2200"/>
              <a:t>Haralick Texture, </a:t>
            </a:r>
            <a:endParaRPr sz="2200"/>
          </a:p>
          <a:p>
            <a:pPr indent="-368300" lvl="0" marL="457200" rtl="0" algn="just">
              <a:spcBef>
                <a:spcPts val="0"/>
              </a:spcBef>
              <a:spcAft>
                <a:spcPts val="0"/>
              </a:spcAft>
              <a:buSzPts val="2200"/>
              <a:buChar char="•"/>
            </a:pPr>
            <a:r>
              <a:rPr lang="en-US" sz="2200"/>
              <a:t>Box Counting, </a:t>
            </a:r>
            <a:endParaRPr sz="2200"/>
          </a:p>
          <a:p>
            <a:pPr indent="-368300" lvl="0" marL="457200" rtl="0" algn="just">
              <a:spcBef>
                <a:spcPts val="0"/>
              </a:spcBef>
              <a:spcAft>
                <a:spcPts val="0"/>
              </a:spcAft>
              <a:buSzPts val="2200"/>
              <a:buChar char="•"/>
            </a:pPr>
            <a:r>
              <a:rPr lang="en-US" sz="2200"/>
              <a:t>Chain Code, </a:t>
            </a:r>
            <a:endParaRPr sz="2200"/>
          </a:p>
          <a:p>
            <a:pPr indent="-368300" lvl="0" marL="457200" rtl="0" algn="just">
              <a:spcBef>
                <a:spcPts val="0"/>
              </a:spcBef>
              <a:spcAft>
                <a:spcPts val="0"/>
              </a:spcAft>
              <a:buSzPts val="2200"/>
              <a:buChar char="•"/>
            </a:pPr>
            <a:r>
              <a:rPr lang="en-US" sz="2200"/>
              <a:t>Local Binary Pattern histograms.</a:t>
            </a:r>
            <a:endParaRPr sz="22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5"/>
          <p:cNvSpPr txBox="1"/>
          <p:nvPr/>
        </p:nvSpPr>
        <p:spPr>
          <a:xfrm>
            <a:off x="4641925" y="588375"/>
            <a:ext cx="4323600" cy="517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t>Extracted Haralick Features:</a:t>
            </a:r>
            <a:endParaRPr b="1" sz="1600"/>
          </a:p>
          <a:p>
            <a:pPr indent="0" lvl="0" marL="0" rtl="0" algn="l">
              <a:spcBef>
                <a:spcPts val="0"/>
              </a:spcBef>
              <a:spcAft>
                <a:spcPts val="0"/>
              </a:spcAft>
              <a:buNone/>
            </a:pPr>
            <a:r>
              <a:t/>
            </a:r>
            <a:endParaRPr/>
          </a:p>
          <a:p>
            <a:pPr indent="0" lvl="0" marL="0" rtl="0" algn="l">
              <a:spcBef>
                <a:spcPts val="0"/>
              </a:spcBef>
              <a:spcAft>
                <a:spcPts val="0"/>
              </a:spcAft>
              <a:buNone/>
            </a:pPr>
            <a:r>
              <a:rPr lang="en-US"/>
              <a:t>[ 5.45564236e-03  1.62094416e+02  9.38216348e-01  1.31137993e+03</a:t>
            </a:r>
            <a:endParaRPr/>
          </a:p>
          <a:p>
            <a:pPr indent="0" lvl="0" marL="0" rtl="0" algn="l">
              <a:spcBef>
                <a:spcPts val="0"/>
              </a:spcBef>
              <a:spcAft>
                <a:spcPts val="0"/>
              </a:spcAft>
              <a:buNone/>
            </a:pPr>
            <a:r>
              <a:rPr lang="en-US"/>
              <a:t>  7.02960004e-01  4.08099005e+02  5.08342530e+03  7.43011374e+00</a:t>
            </a:r>
            <a:endParaRPr/>
          </a:p>
          <a:p>
            <a:pPr indent="0" lvl="0" marL="0" rtl="0" algn="l">
              <a:spcBef>
                <a:spcPts val="0"/>
              </a:spcBef>
              <a:spcAft>
                <a:spcPts val="0"/>
              </a:spcAft>
              <a:buNone/>
            </a:pPr>
            <a:r>
              <a:rPr lang="en-US"/>
              <a:t>  8.40477536e+00  1.58099025e-03  1.94046245e+00 -7.01129324e-01</a:t>
            </a:r>
            <a:endParaRPr/>
          </a:p>
          <a:p>
            <a:pPr indent="0" lvl="0" marL="0" rtl="0" algn="l">
              <a:spcBef>
                <a:spcPts val="0"/>
              </a:spcBef>
              <a:spcAft>
                <a:spcPts val="0"/>
              </a:spcAft>
              <a:buNone/>
            </a:pPr>
            <a:r>
              <a:rPr lang="en-US"/>
              <a:t>  9.99940279e-01]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Contrast: </a:t>
            </a:r>
            <a:r>
              <a:rPr lang="en-US"/>
              <a:t>0.005455642360131989</a:t>
            </a:r>
            <a:endParaRPr/>
          </a:p>
          <a:p>
            <a:pPr indent="0" lvl="0" marL="0" rtl="0" algn="l">
              <a:spcBef>
                <a:spcPts val="0"/>
              </a:spcBef>
              <a:spcAft>
                <a:spcPts val="0"/>
              </a:spcAft>
              <a:buNone/>
            </a:pPr>
            <a:r>
              <a:rPr b="1" lang="en-US"/>
              <a:t>Correlation:</a:t>
            </a:r>
            <a:r>
              <a:rPr lang="en-US"/>
              <a:t> 162.09441577104434</a:t>
            </a:r>
            <a:endParaRPr/>
          </a:p>
          <a:p>
            <a:pPr indent="0" lvl="0" marL="0" rtl="0" algn="l">
              <a:spcBef>
                <a:spcPts val="0"/>
              </a:spcBef>
              <a:spcAft>
                <a:spcPts val="0"/>
              </a:spcAft>
              <a:buNone/>
            </a:pPr>
            <a:r>
              <a:rPr b="1" lang="en-US"/>
              <a:t>Energy: </a:t>
            </a:r>
            <a:r>
              <a:rPr lang="en-US"/>
              <a:t>0.9382163475822142</a:t>
            </a:r>
            <a:endParaRPr/>
          </a:p>
          <a:p>
            <a:pPr indent="0" lvl="0" marL="0" rtl="0" algn="l">
              <a:spcBef>
                <a:spcPts val="0"/>
              </a:spcBef>
              <a:spcAft>
                <a:spcPts val="0"/>
              </a:spcAft>
              <a:buNone/>
            </a:pPr>
            <a:r>
              <a:rPr b="1" lang="en-US"/>
              <a:t>Homogeneity: </a:t>
            </a:r>
            <a:r>
              <a:rPr lang="en-US"/>
              <a:t>1311.379929418279</a:t>
            </a:r>
            <a:endParaRPr/>
          </a:p>
          <a:p>
            <a:pPr indent="0" lvl="0" marL="0" rtl="0" algn="l">
              <a:spcBef>
                <a:spcPts val="0"/>
              </a:spcBef>
              <a:spcAft>
                <a:spcPts val="0"/>
              </a:spcAft>
              <a:buNone/>
            </a:pPr>
            <a:r>
              <a:rPr b="1" lang="en-US"/>
              <a:t>ASM:</a:t>
            </a:r>
            <a:r>
              <a:rPr lang="en-US"/>
              <a:t> 0.7029600038534207</a:t>
            </a:r>
            <a:endParaRPr/>
          </a:p>
          <a:p>
            <a:pPr indent="0" lvl="0" marL="0" rtl="0" algn="l">
              <a:spcBef>
                <a:spcPts val="0"/>
              </a:spcBef>
              <a:spcAft>
                <a:spcPts val="0"/>
              </a:spcAft>
              <a:buNone/>
            </a:pPr>
            <a:r>
              <a:rPr b="1" lang="en-US"/>
              <a:t>Dissimilarity: </a:t>
            </a:r>
            <a:r>
              <a:rPr lang="en-US"/>
              <a:t>408.09900527818945</a:t>
            </a:r>
            <a:endParaRPr/>
          </a:p>
          <a:p>
            <a:pPr indent="0" lvl="0" marL="0" rtl="0" algn="l">
              <a:spcBef>
                <a:spcPts val="0"/>
              </a:spcBef>
              <a:spcAft>
                <a:spcPts val="0"/>
              </a:spcAft>
              <a:buNone/>
            </a:pPr>
            <a:r>
              <a:rPr b="1" lang="en-US"/>
              <a:t>Entropy: </a:t>
            </a:r>
            <a:r>
              <a:rPr lang="en-US"/>
              <a:t>5083.425301902113</a:t>
            </a:r>
            <a:endParaRPr/>
          </a:p>
          <a:p>
            <a:pPr indent="0" lvl="0" marL="0" rtl="0" algn="l">
              <a:spcBef>
                <a:spcPts val="0"/>
              </a:spcBef>
              <a:spcAft>
                <a:spcPts val="0"/>
              </a:spcAft>
              <a:buNone/>
            </a:pPr>
            <a:r>
              <a:rPr b="1" lang="en-US"/>
              <a:t>Inverse Difference Moment: </a:t>
            </a:r>
            <a:r>
              <a:rPr lang="en-US"/>
              <a:t>7.430113741976498</a:t>
            </a:r>
            <a:endParaRPr/>
          </a:p>
          <a:p>
            <a:pPr indent="0" lvl="0" marL="0" rtl="0" algn="l">
              <a:spcBef>
                <a:spcPts val="0"/>
              </a:spcBef>
              <a:spcAft>
                <a:spcPts val="0"/>
              </a:spcAft>
              <a:buNone/>
            </a:pPr>
            <a:r>
              <a:rPr b="1" lang="en-US"/>
              <a:t>Max Probability:</a:t>
            </a:r>
            <a:r>
              <a:rPr lang="en-US"/>
              <a:t> 8.404775360712533</a:t>
            </a:r>
            <a:endParaRPr/>
          </a:p>
          <a:p>
            <a:pPr indent="0" lvl="0" marL="0" rtl="0" algn="l">
              <a:spcBef>
                <a:spcPts val="0"/>
              </a:spcBef>
              <a:spcAft>
                <a:spcPts val="0"/>
              </a:spcAft>
              <a:buNone/>
            </a:pPr>
            <a:r>
              <a:rPr b="1" lang="en-US"/>
              <a:t>Sum Average:</a:t>
            </a:r>
            <a:r>
              <a:rPr lang="en-US"/>
              <a:t> 0.0015809902538921423</a:t>
            </a:r>
            <a:endParaRPr/>
          </a:p>
          <a:p>
            <a:pPr indent="0" lvl="0" marL="0" rtl="0" algn="l">
              <a:spcBef>
                <a:spcPts val="0"/>
              </a:spcBef>
              <a:spcAft>
                <a:spcPts val="0"/>
              </a:spcAft>
              <a:buNone/>
            </a:pPr>
            <a:r>
              <a:rPr b="1" lang="en-US"/>
              <a:t>Sum Variance: </a:t>
            </a:r>
            <a:r>
              <a:rPr lang="en-US"/>
              <a:t>1.9404624456956139</a:t>
            </a:r>
            <a:endParaRPr/>
          </a:p>
          <a:p>
            <a:pPr indent="0" lvl="0" marL="0" rtl="0" algn="l">
              <a:spcBef>
                <a:spcPts val="0"/>
              </a:spcBef>
              <a:spcAft>
                <a:spcPts val="0"/>
              </a:spcAft>
              <a:buNone/>
            </a:pPr>
            <a:r>
              <a:rPr b="1" lang="en-US"/>
              <a:t>Sum Entropy:</a:t>
            </a:r>
            <a:r>
              <a:rPr lang="en-US"/>
              <a:t> -0.7011293238908444</a:t>
            </a:r>
            <a:endParaRPr/>
          </a:p>
          <a:p>
            <a:pPr indent="0" lvl="0" marL="0" rtl="0" algn="l">
              <a:spcBef>
                <a:spcPts val="0"/>
              </a:spcBef>
              <a:spcAft>
                <a:spcPts val="0"/>
              </a:spcAft>
              <a:buNone/>
            </a:pPr>
            <a:r>
              <a:rPr b="1" lang="en-US"/>
              <a:t>Difference Entropy: </a:t>
            </a:r>
            <a:r>
              <a:rPr lang="en-US"/>
              <a:t>0.9999402791676844</a:t>
            </a:r>
            <a:endParaRPr/>
          </a:p>
        </p:txBody>
      </p:sp>
      <p:pic>
        <p:nvPicPr>
          <p:cNvPr id="458" name="Google Shape;458;p55"/>
          <p:cNvPicPr preferRelativeResize="0"/>
          <p:nvPr/>
        </p:nvPicPr>
        <p:blipFill>
          <a:blip r:embed="rId3">
            <a:alphaModFix/>
          </a:blip>
          <a:stretch>
            <a:fillRect/>
          </a:stretch>
        </p:blipFill>
        <p:spPr>
          <a:xfrm>
            <a:off x="176450" y="2015803"/>
            <a:ext cx="4323600" cy="32657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nvSpPr>
        <p:spPr>
          <a:xfrm>
            <a:off x="381750" y="954025"/>
            <a:ext cx="8380500" cy="47121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n-US" sz="1500">
                <a:solidFill>
                  <a:schemeClr val="dk1"/>
                </a:solidFill>
                <a:latin typeface="Calibri"/>
                <a:ea typeface="Calibri"/>
                <a:cs typeface="Calibri"/>
                <a:sym typeface="Calibri"/>
              </a:rPr>
              <a:t>1.Image Database Assembly: Compile a comprehensive image database, ensuring a mix of high-quality and noisy images to simulate real-world scenarios.</a:t>
            </a:r>
            <a:endParaRPr sz="1500">
              <a:solidFill>
                <a:schemeClr val="dk1"/>
              </a:solidFill>
              <a:latin typeface="Calibri"/>
              <a:ea typeface="Calibri"/>
              <a:cs typeface="Calibri"/>
              <a:sym typeface="Calibri"/>
            </a:endParaRPr>
          </a:p>
          <a:p>
            <a:pPr indent="0" lvl="0" marL="0" rtl="0" algn="just">
              <a:spcBef>
                <a:spcPts val="0"/>
              </a:spcBef>
              <a:spcAft>
                <a:spcPts val="0"/>
              </a:spcAft>
              <a:buNone/>
            </a:pPr>
            <a:r>
              <a:rPr lang="en-US" sz="1500">
                <a:solidFill>
                  <a:schemeClr val="dk1"/>
                </a:solidFill>
                <a:latin typeface="Calibri"/>
                <a:ea typeface="Calibri"/>
                <a:cs typeface="Calibri"/>
                <a:sym typeface="Calibri"/>
              </a:rPr>
              <a:t>2. Image Restoration and Enhancement: Implement various image filtering techniques to enhance the quality of noisy images. Techniques such as denoising filters, deblurring, and histogram equalization should be considered.</a:t>
            </a:r>
            <a:endParaRPr sz="1500">
              <a:solidFill>
                <a:schemeClr val="dk1"/>
              </a:solidFill>
              <a:latin typeface="Calibri"/>
              <a:ea typeface="Calibri"/>
              <a:cs typeface="Calibri"/>
              <a:sym typeface="Calibri"/>
            </a:endParaRPr>
          </a:p>
          <a:p>
            <a:pPr indent="0" lvl="0" marL="0" rtl="0" algn="just">
              <a:spcBef>
                <a:spcPts val="0"/>
              </a:spcBef>
              <a:spcAft>
                <a:spcPts val="0"/>
              </a:spcAft>
              <a:buNone/>
            </a:pPr>
            <a:r>
              <a:rPr lang="en-US" sz="1500">
                <a:solidFill>
                  <a:schemeClr val="dk1"/>
                </a:solidFill>
                <a:latin typeface="Calibri"/>
                <a:ea typeface="Calibri"/>
                <a:cs typeface="Calibri"/>
                <a:sym typeface="Calibri"/>
              </a:rPr>
              <a:t>3. Image Segmentation: Apply advanced image segmentation techniques to isolate objects of interest from the background.</a:t>
            </a:r>
            <a:endParaRPr sz="1500">
              <a:solidFill>
                <a:schemeClr val="dk1"/>
              </a:solidFill>
              <a:latin typeface="Calibri"/>
              <a:ea typeface="Calibri"/>
              <a:cs typeface="Calibri"/>
              <a:sym typeface="Calibri"/>
            </a:endParaRPr>
          </a:p>
          <a:p>
            <a:pPr indent="0" lvl="0" marL="0" rtl="0" algn="just">
              <a:spcBef>
                <a:spcPts val="0"/>
              </a:spcBef>
              <a:spcAft>
                <a:spcPts val="0"/>
              </a:spcAft>
              <a:buNone/>
            </a:pPr>
            <a:r>
              <a:rPr lang="en-US" sz="1500">
                <a:solidFill>
                  <a:schemeClr val="dk1"/>
                </a:solidFill>
                <a:latin typeface="Calibri"/>
                <a:ea typeface="Calibri"/>
                <a:cs typeface="Calibri"/>
                <a:sym typeface="Calibri"/>
              </a:rPr>
              <a:t>4. Binary Object Feature Extraction: To segment the image further, take the best preprocessing ed-quality image by multiplying it with a binarized version.</a:t>
            </a:r>
            <a:endParaRPr sz="1500">
              <a:solidFill>
                <a:schemeClr val="dk1"/>
              </a:solidFill>
              <a:latin typeface="Calibri"/>
              <a:ea typeface="Calibri"/>
              <a:cs typeface="Calibri"/>
              <a:sym typeface="Calibri"/>
            </a:endParaRPr>
          </a:p>
          <a:p>
            <a:pPr indent="0" lvl="0" marL="0" rtl="0" algn="just">
              <a:spcBef>
                <a:spcPts val="0"/>
              </a:spcBef>
              <a:spcAft>
                <a:spcPts val="0"/>
              </a:spcAft>
              <a:buNone/>
            </a:pPr>
            <a:r>
              <a:rPr lang="en-US" sz="1500">
                <a:solidFill>
                  <a:schemeClr val="dk1"/>
                </a:solidFill>
                <a:latin typeface="Calibri"/>
                <a:ea typeface="Calibri"/>
                <a:cs typeface="Calibri"/>
                <a:sym typeface="Calibri"/>
              </a:rPr>
              <a:t>5. Extract feature vectors using Binary Object Features – Projections as discussed in lectures 9-10.</a:t>
            </a:r>
            <a:endParaRPr sz="1500">
              <a:solidFill>
                <a:schemeClr val="dk1"/>
              </a:solidFill>
              <a:latin typeface="Calibri"/>
              <a:ea typeface="Calibri"/>
              <a:cs typeface="Calibri"/>
              <a:sym typeface="Calibri"/>
            </a:endParaRPr>
          </a:p>
          <a:p>
            <a:pPr indent="0" lvl="0" marL="0" rtl="0" algn="just">
              <a:spcBef>
                <a:spcPts val="0"/>
              </a:spcBef>
              <a:spcAft>
                <a:spcPts val="0"/>
              </a:spcAft>
              <a:buNone/>
            </a:pPr>
            <a:r>
              <a:rPr lang="en-US" sz="1500">
                <a:solidFill>
                  <a:schemeClr val="dk1"/>
                </a:solidFill>
                <a:latin typeface="Calibri"/>
                <a:ea typeface="Calibri"/>
                <a:cs typeface="Calibri"/>
                <a:sym typeface="Calibri"/>
              </a:rPr>
              <a:t>6. Feature Vector Creation: Further construct feature vectors by computing Haralick Texture, Box Counting, Chain Code, and Local Binary Pattern histograms.</a:t>
            </a:r>
            <a:endParaRPr sz="1500">
              <a:solidFill>
                <a:schemeClr val="dk1"/>
              </a:solidFill>
              <a:latin typeface="Calibri"/>
              <a:ea typeface="Calibri"/>
              <a:cs typeface="Calibri"/>
              <a:sym typeface="Calibri"/>
            </a:endParaRPr>
          </a:p>
          <a:p>
            <a:pPr indent="0" lvl="0" marL="0" rtl="0" algn="just">
              <a:spcBef>
                <a:spcPts val="0"/>
              </a:spcBef>
              <a:spcAft>
                <a:spcPts val="0"/>
              </a:spcAft>
              <a:buNone/>
            </a:pPr>
            <a:r>
              <a:rPr lang="en-US" sz="1500">
                <a:solidFill>
                  <a:schemeClr val="dk1"/>
                </a:solidFill>
                <a:latin typeface="Calibri"/>
                <a:ea typeface="Calibri"/>
                <a:cs typeface="Calibri"/>
                <a:sym typeface="Calibri"/>
              </a:rPr>
              <a:t>7. Concatenate these features to form a comprehensive feature vector for each image in the dataset.</a:t>
            </a:r>
            <a:endParaRPr sz="1500">
              <a:solidFill>
                <a:schemeClr val="dk1"/>
              </a:solidFill>
              <a:latin typeface="Calibri"/>
              <a:ea typeface="Calibri"/>
              <a:cs typeface="Calibri"/>
              <a:sym typeface="Calibri"/>
            </a:endParaRPr>
          </a:p>
          <a:p>
            <a:pPr indent="0" lvl="0" marL="0" rtl="0" algn="just">
              <a:spcBef>
                <a:spcPts val="0"/>
              </a:spcBef>
              <a:spcAft>
                <a:spcPts val="0"/>
              </a:spcAft>
              <a:buNone/>
            </a:pPr>
            <a:r>
              <a:rPr lang="en-US" sz="1500">
                <a:solidFill>
                  <a:schemeClr val="dk1"/>
                </a:solidFill>
                <a:latin typeface="Calibri"/>
                <a:ea typeface="Calibri"/>
                <a:cs typeface="Calibri"/>
                <a:sym typeface="Calibri"/>
              </a:rPr>
              <a:t>8. Classifier Training: Using the feature vectors, train a Support Vector Machine (SVM) classifier.</a:t>
            </a:r>
            <a:endParaRPr sz="1500">
              <a:solidFill>
                <a:schemeClr val="dk1"/>
              </a:solidFill>
              <a:latin typeface="Calibri"/>
              <a:ea typeface="Calibri"/>
              <a:cs typeface="Calibri"/>
              <a:sym typeface="Calibri"/>
            </a:endParaRPr>
          </a:p>
          <a:p>
            <a:pPr indent="0" lvl="0" marL="0" rtl="0" algn="just">
              <a:spcBef>
                <a:spcPts val="0"/>
              </a:spcBef>
              <a:spcAft>
                <a:spcPts val="0"/>
              </a:spcAft>
              <a:buNone/>
            </a:pPr>
            <a:r>
              <a:rPr lang="en-US" sz="1500">
                <a:solidFill>
                  <a:schemeClr val="dk1"/>
                </a:solidFill>
                <a:latin typeface="Calibri"/>
                <a:ea typeface="Calibri"/>
                <a:cs typeface="Calibri"/>
                <a:sym typeface="Calibri"/>
              </a:rPr>
              <a:t>9. Classification: Utilize the trained SVM to classify new images.</a:t>
            </a:r>
            <a:endParaRPr sz="1500">
              <a:solidFill>
                <a:schemeClr val="dk1"/>
              </a:solidFill>
              <a:latin typeface="Calibri"/>
              <a:ea typeface="Calibri"/>
              <a:cs typeface="Calibri"/>
              <a:sym typeface="Calibri"/>
            </a:endParaRPr>
          </a:p>
          <a:p>
            <a:pPr indent="0" lvl="0" marL="0" rtl="0" algn="just">
              <a:spcBef>
                <a:spcPts val="0"/>
              </a:spcBef>
              <a:spcAft>
                <a:spcPts val="0"/>
              </a:spcAft>
              <a:buNone/>
            </a:pPr>
            <a:r>
              <a:rPr lang="en-US" sz="1500">
                <a:solidFill>
                  <a:schemeClr val="dk1"/>
                </a:solidFill>
                <a:latin typeface="Calibri"/>
                <a:ea typeface="Calibri"/>
                <a:cs typeface="Calibri"/>
                <a:sym typeface="Calibri"/>
              </a:rPr>
              <a:t>10. Evaluation of Classification Accuracy: Assess the accuracy of your classification system by calculating the proportion of correct predictions out of the total predictions. Multiply by 100 to convert this ratio to a percentage.</a:t>
            </a:r>
            <a:endParaRPr sz="1500">
              <a:solidFill>
                <a:schemeClr val="dk1"/>
              </a:solidFill>
              <a:latin typeface="Calibri"/>
              <a:ea typeface="Calibri"/>
              <a:cs typeface="Calibri"/>
              <a:sym typeface="Calibri"/>
            </a:endParaRPr>
          </a:p>
          <a:p>
            <a:pPr indent="0" lvl="0" marL="0" rtl="0" algn="just">
              <a:spcBef>
                <a:spcPts val="0"/>
              </a:spcBef>
              <a:spcAft>
                <a:spcPts val="0"/>
              </a:spcAft>
              <a:buNone/>
            </a:pPr>
            <a:r>
              <a:rPr lang="en-US" sz="1500">
                <a:solidFill>
                  <a:schemeClr val="dk1"/>
                </a:solidFill>
                <a:latin typeface="Calibri"/>
                <a:ea typeface="Calibri"/>
                <a:cs typeface="Calibri"/>
                <a:sym typeface="Calibri"/>
              </a:rPr>
              <a:t>11. Documentation and Reporting: Thoroughly document each process step, from preprocessing to classification, including the rationale behind method selections and parameter tunings.</a:t>
            </a:r>
            <a:endParaRPr sz="1500">
              <a:solidFill>
                <a:schemeClr val="dk1"/>
              </a:solidFill>
              <a:latin typeface="Calibri"/>
              <a:ea typeface="Calibri"/>
              <a:cs typeface="Calibri"/>
              <a:sym typeface="Calibri"/>
            </a:endParaRPr>
          </a:p>
          <a:p>
            <a:pPr indent="0" lvl="0" marL="0" rtl="0" algn="just">
              <a:spcBef>
                <a:spcPts val="0"/>
              </a:spcBef>
              <a:spcAft>
                <a:spcPts val="0"/>
              </a:spcAft>
              <a:buNone/>
            </a:pPr>
            <a:r>
              <a:rPr lang="en-US" sz="1500">
                <a:solidFill>
                  <a:schemeClr val="dk1"/>
                </a:solidFill>
                <a:latin typeface="Calibri"/>
                <a:ea typeface="Calibri"/>
                <a:cs typeface="Calibri"/>
                <a:sym typeface="Calibri"/>
              </a:rPr>
              <a:t>12. Report on the system's performance, discussing potential areas for improvement and how the system could be adapted for different applications.</a:t>
            </a:r>
            <a:endParaRPr sz="1500">
              <a:solidFill>
                <a:schemeClr val="dk1"/>
              </a:solidFill>
              <a:latin typeface="Calibri"/>
              <a:ea typeface="Calibri"/>
              <a:cs typeface="Calibri"/>
              <a:sym typeface="Calibri"/>
            </a:endParaRPr>
          </a:p>
        </p:txBody>
      </p:sp>
      <p:sp>
        <p:nvSpPr>
          <p:cNvPr id="190" name="Google Shape;190;p29"/>
          <p:cNvSpPr txBox="1"/>
          <p:nvPr/>
        </p:nvSpPr>
        <p:spPr>
          <a:xfrm>
            <a:off x="457200" y="-12"/>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000">
                <a:solidFill>
                  <a:srgbClr val="000000"/>
                </a:solidFill>
                <a:latin typeface="Calibri"/>
                <a:ea typeface="Calibri"/>
                <a:cs typeface="Calibri"/>
                <a:sym typeface="Calibri"/>
              </a:rPr>
              <a:t>Goals for this Assignment </a:t>
            </a:r>
            <a:endParaRPr sz="4000">
              <a:solidFill>
                <a:srgbClr val="00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6"/>
          <p:cNvSpPr txBox="1"/>
          <p:nvPr>
            <p:ph type="title"/>
          </p:nvPr>
        </p:nvSpPr>
        <p:spPr>
          <a:xfrm>
            <a:off x="457200" y="-10146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Box Counting</a:t>
            </a:r>
            <a:endParaRPr/>
          </a:p>
        </p:txBody>
      </p:sp>
      <p:sp>
        <p:nvSpPr>
          <p:cNvPr id="465" name="Google Shape;465;p56"/>
          <p:cNvSpPr txBox="1"/>
          <p:nvPr>
            <p:ph idx="1" type="body"/>
          </p:nvPr>
        </p:nvSpPr>
        <p:spPr>
          <a:xfrm>
            <a:off x="457200" y="927850"/>
            <a:ext cx="8229600" cy="43530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200"/>
              <a:t>Box counting in image processing is a core fractal analysis method to find an object's complexity (</a:t>
            </a:r>
            <a:r>
              <a:rPr lang="en-US" sz="1200" u="sng">
                <a:hlinkClick r:id="rId3"/>
              </a:rPr>
              <a:t>fractal dimension</a:t>
            </a:r>
            <a:r>
              <a:rPr lang="en-US" sz="1200"/>
              <a:t>) by covering it with grids of different box sizes and counting occupied boxes, revealing how detail changes with scale, useful for texture analysis, shape classification, and understanding complex patterns like coastlines or biological structures. It involves superimposing grids (calipers), counting boxes containing image detail, and plotting log(count) vs. log(1/size) to find the slope, which is the fractal dimension. </a:t>
            </a:r>
            <a:endParaRPr sz="1200"/>
          </a:p>
          <a:p>
            <a:pPr indent="0" lvl="0" marL="0" rtl="0" algn="l">
              <a:lnSpc>
                <a:spcPct val="115000"/>
              </a:lnSpc>
              <a:spcBef>
                <a:spcPts val="1500"/>
              </a:spcBef>
              <a:spcAft>
                <a:spcPts val="0"/>
              </a:spcAft>
              <a:buClr>
                <a:schemeClr val="dk1"/>
              </a:buClr>
              <a:buSzPts val="1100"/>
              <a:buFont typeface="Arial"/>
              <a:buNone/>
            </a:pPr>
            <a:r>
              <a:rPr lang="en-US" sz="1200"/>
              <a:t>How it works</a:t>
            </a:r>
            <a:endParaRPr sz="1200"/>
          </a:p>
          <a:p>
            <a:pPr indent="-304800" lvl="0" marL="457200" rtl="0" algn="l">
              <a:lnSpc>
                <a:spcPct val="115000"/>
              </a:lnSpc>
              <a:spcBef>
                <a:spcPts val="800"/>
              </a:spcBef>
              <a:spcAft>
                <a:spcPts val="0"/>
              </a:spcAft>
              <a:buClr>
                <a:schemeClr val="dk1"/>
              </a:buClr>
              <a:buSzPts val="1200"/>
              <a:buFont typeface="Calibri"/>
              <a:buAutoNum type="arabicPeriod"/>
            </a:pPr>
            <a:r>
              <a:rPr lang="en-US" sz="1200"/>
              <a:t>Select Box Sizes: Choose a series of box sizes (calipers, </a:t>
            </a:r>
            <a:r>
              <a:rPr i="1" lang="en-US" sz="1200"/>
              <a:t>s</a:t>
            </a:r>
            <a:r>
              <a:rPr lang="en-US" sz="1200"/>
              <a:t>), from large to small (e.g., 100x100 pixels down to 1x1 pixel).</a:t>
            </a:r>
            <a:endParaRPr sz="1200"/>
          </a:p>
          <a:p>
            <a:pPr indent="-304800" lvl="0" marL="457200" rtl="0" algn="l">
              <a:lnSpc>
                <a:spcPct val="115000"/>
              </a:lnSpc>
              <a:spcBef>
                <a:spcPts val="0"/>
              </a:spcBef>
              <a:spcAft>
                <a:spcPts val="0"/>
              </a:spcAft>
              <a:buClr>
                <a:schemeClr val="dk1"/>
              </a:buClr>
              <a:buSzPts val="1200"/>
              <a:buFont typeface="Calibri"/>
              <a:buAutoNum type="arabicPeriod"/>
            </a:pPr>
            <a:r>
              <a:rPr lang="en-US" sz="1200"/>
              <a:t>Superimpose Grid: Place a grid of the chosen size over the image.</a:t>
            </a:r>
            <a:endParaRPr sz="1200"/>
          </a:p>
          <a:p>
            <a:pPr indent="-304800" lvl="0" marL="457200" rtl="0" algn="l">
              <a:lnSpc>
                <a:spcPct val="115000"/>
              </a:lnSpc>
              <a:spcBef>
                <a:spcPts val="0"/>
              </a:spcBef>
              <a:spcAft>
                <a:spcPts val="0"/>
              </a:spcAft>
              <a:buClr>
                <a:schemeClr val="dk1"/>
              </a:buClr>
              <a:buSzPts val="1200"/>
              <a:buFont typeface="Calibri"/>
              <a:buAutoNum type="arabicPeriod"/>
            </a:pPr>
            <a:r>
              <a:rPr lang="en-US" sz="1200"/>
              <a:t>Count Occupied Boxes (N): Count how many boxes contain any part of the foreground (e.g., black pixels for a binary image, or foreground pixels in grayscale).</a:t>
            </a:r>
            <a:endParaRPr sz="1200"/>
          </a:p>
          <a:p>
            <a:pPr indent="-304800" lvl="0" marL="457200" rtl="0" algn="l">
              <a:lnSpc>
                <a:spcPct val="115000"/>
              </a:lnSpc>
              <a:spcBef>
                <a:spcPts val="0"/>
              </a:spcBef>
              <a:spcAft>
                <a:spcPts val="0"/>
              </a:spcAft>
              <a:buClr>
                <a:schemeClr val="dk1"/>
              </a:buClr>
              <a:buSzPts val="1200"/>
              <a:buFont typeface="Calibri"/>
              <a:buAutoNum type="arabicPeriod"/>
            </a:pPr>
            <a:r>
              <a:rPr lang="en-US" sz="1200"/>
              <a:t>Repeat: Repeat steps 2 &amp; 3 for all chosen box sizes.</a:t>
            </a:r>
            <a:endParaRPr sz="1200"/>
          </a:p>
          <a:p>
            <a:pPr indent="-304800" lvl="0" marL="457200" rtl="0" algn="l">
              <a:lnSpc>
                <a:spcPct val="115000"/>
              </a:lnSpc>
              <a:spcBef>
                <a:spcPts val="0"/>
              </a:spcBef>
              <a:spcAft>
                <a:spcPts val="0"/>
              </a:spcAft>
              <a:buClr>
                <a:schemeClr val="dk1"/>
              </a:buClr>
              <a:buSzPts val="1200"/>
              <a:buFont typeface="Calibri"/>
              <a:buAutoNum type="arabicPeriod"/>
            </a:pPr>
            <a:r>
              <a:rPr lang="en-US" sz="1200"/>
              <a:t>Plot &amp; Calculate: Plot the natural logarithm of the count (ln(N)) against the natural logarithm of the inverse of the box size (ln(1/s)). The slope of this line is the fractal dimension (D). The Box-Counting Dimension is calculated by DB= [LogN(s)- LogN(s1)]/ [Logs - Logs1]</a:t>
            </a:r>
            <a:endParaRPr sz="1200"/>
          </a:p>
          <a:p>
            <a:pPr indent="0" lvl="0" marL="457200" rtl="0" algn="l">
              <a:lnSpc>
                <a:spcPct val="115000"/>
              </a:lnSpc>
              <a:spcBef>
                <a:spcPts val="2400"/>
              </a:spcBef>
              <a:spcAft>
                <a:spcPts val="0"/>
              </a:spcAft>
              <a:buNone/>
            </a:pPr>
            <a:r>
              <a:t/>
            </a:r>
            <a:endParaRPr sz="1200"/>
          </a:p>
          <a:p>
            <a:pPr indent="0" lvl="0" marL="0" rtl="0" algn="l">
              <a:spcBef>
                <a:spcPts val="2400"/>
              </a:spcBef>
              <a:spcAft>
                <a:spcPts val="0"/>
              </a:spcAft>
              <a:buNone/>
            </a:pPr>
            <a:r>
              <a:t/>
            </a:r>
            <a:endParaRPr sz="1200"/>
          </a:p>
        </p:txBody>
      </p:sp>
      <p:pic>
        <p:nvPicPr>
          <p:cNvPr id="466" name="Google Shape;466;p56"/>
          <p:cNvPicPr preferRelativeResize="0"/>
          <p:nvPr/>
        </p:nvPicPr>
        <p:blipFill>
          <a:blip r:embed="rId4">
            <a:alphaModFix/>
          </a:blip>
          <a:stretch>
            <a:fillRect/>
          </a:stretch>
        </p:blipFill>
        <p:spPr>
          <a:xfrm>
            <a:off x="1542650" y="4399525"/>
            <a:ext cx="6058700" cy="1640900"/>
          </a:xfrm>
          <a:prstGeom prst="rect">
            <a:avLst/>
          </a:prstGeom>
          <a:noFill/>
          <a:ln>
            <a:noFill/>
          </a:ln>
        </p:spPr>
      </p:pic>
      <p:sp>
        <p:nvSpPr>
          <p:cNvPr id="467" name="Google Shape;467;p56"/>
          <p:cNvSpPr txBox="1"/>
          <p:nvPr/>
        </p:nvSpPr>
        <p:spPr>
          <a:xfrm>
            <a:off x="304350" y="6472500"/>
            <a:ext cx="74295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900" u="sng">
                <a:solidFill>
                  <a:srgbClr val="005DAA"/>
                </a:solidFill>
              </a:rPr>
              <a:t>https://www.researchgate.net/figure/Example-of-the-box-counting-method-in-binary-images-The-binary-image-is-divided-into_fig1_326654292</a:t>
            </a:r>
            <a:endParaRPr sz="900" u="sng">
              <a:solidFill>
                <a:srgbClr val="005DAA"/>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7"/>
          <p:cNvSpPr txBox="1"/>
          <p:nvPr>
            <p:ph type="title"/>
          </p:nvPr>
        </p:nvSpPr>
        <p:spPr>
          <a:xfrm>
            <a:off x="457200" y="-15146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Chain Code</a:t>
            </a:r>
            <a:endParaRPr/>
          </a:p>
        </p:txBody>
      </p:sp>
      <p:sp>
        <p:nvSpPr>
          <p:cNvPr id="474" name="Google Shape;474;p57"/>
          <p:cNvSpPr txBox="1"/>
          <p:nvPr>
            <p:ph idx="1" type="body"/>
          </p:nvPr>
        </p:nvSpPr>
        <p:spPr>
          <a:xfrm>
            <a:off x="457200" y="930625"/>
            <a:ext cx="8229600" cy="43530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000"/>
              <a:t>A chain code algorithm in image processing is a method for representing the boundary of an object or shape as a sequence of directional codes. This representation efficiently encodes the contour information, making it useful for tasks such as shape analysis, feature extraction, and image compression.</a:t>
            </a:r>
            <a:endParaRPr sz="1000"/>
          </a:p>
          <a:p>
            <a:pPr indent="0" lvl="0" marL="0" rtl="0" algn="l">
              <a:lnSpc>
                <a:spcPct val="115000"/>
              </a:lnSpc>
              <a:spcBef>
                <a:spcPts val="1500"/>
              </a:spcBef>
              <a:spcAft>
                <a:spcPts val="0"/>
              </a:spcAft>
              <a:buClr>
                <a:schemeClr val="dk1"/>
              </a:buClr>
              <a:buSzPts val="1100"/>
              <a:buFont typeface="Arial"/>
              <a:buNone/>
            </a:pPr>
            <a:r>
              <a:rPr lang="en-US" sz="1000"/>
              <a:t>Algorithm Steps:</a:t>
            </a:r>
            <a:endParaRPr sz="1000"/>
          </a:p>
          <a:p>
            <a:pPr indent="-292100" lvl="0" marL="457200" rtl="0" algn="l">
              <a:lnSpc>
                <a:spcPct val="115000"/>
              </a:lnSpc>
              <a:spcBef>
                <a:spcPts val="800"/>
              </a:spcBef>
              <a:spcAft>
                <a:spcPts val="0"/>
              </a:spcAft>
              <a:buClr>
                <a:schemeClr val="dk1"/>
              </a:buClr>
              <a:buSzPts val="1000"/>
              <a:buFont typeface="Roboto"/>
              <a:buChar char="●"/>
            </a:pPr>
            <a:r>
              <a:rPr b="1" lang="en-US" sz="1000"/>
              <a:t>Binary Image Preparation:</a:t>
            </a:r>
            <a:r>
              <a:rPr lang="en-US" sz="1000"/>
              <a:t> The image containing the object of interest is typically converted into a binary image, where the object pixels are represented by one value (e.g., 1) and the background by another (e.g., 0).</a:t>
            </a:r>
            <a:endParaRPr sz="1000"/>
          </a:p>
          <a:p>
            <a:pPr indent="-292100" lvl="0" marL="457200" rtl="0" algn="l">
              <a:lnSpc>
                <a:spcPct val="115000"/>
              </a:lnSpc>
              <a:spcBef>
                <a:spcPts val="0"/>
              </a:spcBef>
              <a:spcAft>
                <a:spcPts val="0"/>
              </a:spcAft>
              <a:buClr>
                <a:schemeClr val="dk1"/>
              </a:buClr>
              <a:buSzPts val="1000"/>
              <a:buFont typeface="Calibri"/>
              <a:buChar char="●"/>
            </a:pPr>
            <a:r>
              <a:rPr b="1" lang="en-US" sz="1000"/>
              <a:t>Boundary Tracing:</a:t>
            </a:r>
            <a:endParaRPr b="1" sz="1000"/>
          </a:p>
          <a:p>
            <a:pPr indent="-292100" lvl="1" marL="914400" rtl="0" algn="l">
              <a:lnSpc>
                <a:spcPct val="115000"/>
              </a:lnSpc>
              <a:spcBef>
                <a:spcPts val="0"/>
              </a:spcBef>
              <a:spcAft>
                <a:spcPts val="0"/>
              </a:spcAft>
              <a:buClr>
                <a:schemeClr val="dk1"/>
              </a:buClr>
              <a:buSzPts val="1000"/>
              <a:buFont typeface="Calibri"/>
              <a:buChar char="●"/>
            </a:pPr>
            <a:r>
              <a:rPr lang="en-US" sz="1000"/>
              <a:t>Identify a starting point on the object's boundary, often the top-most, left-most pixel.</a:t>
            </a:r>
            <a:endParaRPr sz="1000"/>
          </a:p>
          <a:p>
            <a:pPr indent="-292100" lvl="1" marL="914400" rtl="0" algn="l">
              <a:lnSpc>
                <a:spcPct val="115000"/>
              </a:lnSpc>
              <a:spcBef>
                <a:spcPts val="0"/>
              </a:spcBef>
              <a:spcAft>
                <a:spcPts val="0"/>
              </a:spcAft>
              <a:buClr>
                <a:schemeClr val="dk1"/>
              </a:buClr>
              <a:buSzPts val="1000"/>
              <a:buFont typeface="Calibri"/>
              <a:buChar char="●"/>
            </a:pPr>
            <a:r>
              <a:rPr lang="en-US" sz="1000"/>
              <a:t>Traverse the boundary in a consistent direction (e.g., clockwise or counter-clockwise).</a:t>
            </a:r>
            <a:endParaRPr sz="1000"/>
          </a:p>
          <a:p>
            <a:pPr indent="-292100" lvl="0" marL="457200" rtl="0" algn="l">
              <a:lnSpc>
                <a:spcPct val="115000"/>
              </a:lnSpc>
              <a:spcBef>
                <a:spcPts val="0"/>
              </a:spcBef>
              <a:spcAft>
                <a:spcPts val="0"/>
              </a:spcAft>
              <a:buClr>
                <a:schemeClr val="dk1"/>
              </a:buClr>
              <a:buSzPts val="1000"/>
              <a:buFont typeface="Calibri"/>
              <a:buChar char="●"/>
            </a:pPr>
            <a:r>
              <a:rPr b="1" lang="en-US" sz="1000"/>
              <a:t>Directional Encoding:</a:t>
            </a:r>
            <a:endParaRPr b="1" sz="1000"/>
          </a:p>
          <a:p>
            <a:pPr indent="-292100" lvl="1" marL="914400" rtl="0" algn="l">
              <a:lnSpc>
                <a:spcPct val="115000"/>
              </a:lnSpc>
              <a:spcBef>
                <a:spcPts val="0"/>
              </a:spcBef>
              <a:spcAft>
                <a:spcPts val="0"/>
              </a:spcAft>
              <a:buClr>
                <a:schemeClr val="dk1"/>
              </a:buClr>
              <a:buSzPts val="1000"/>
              <a:buFont typeface="Calibri"/>
              <a:buChar char="●"/>
            </a:pPr>
            <a:r>
              <a:rPr lang="en-US" sz="1000"/>
              <a:t>At each step of the traversal, determine the direction of movement from the current pixel to the next boundary pixel.</a:t>
            </a:r>
            <a:endParaRPr sz="1000"/>
          </a:p>
          <a:p>
            <a:pPr indent="-292100" lvl="1" marL="914400" rtl="0" algn="l">
              <a:lnSpc>
                <a:spcPct val="115000"/>
              </a:lnSpc>
              <a:spcBef>
                <a:spcPts val="0"/>
              </a:spcBef>
              <a:spcAft>
                <a:spcPts val="0"/>
              </a:spcAft>
              <a:buClr>
                <a:schemeClr val="dk1"/>
              </a:buClr>
              <a:buSzPts val="1000"/>
              <a:buFont typeface="Calibri"/>
              <a:buChar char="●"/>
            </a:pPr>
            <a:r>
              <a:rPr lang="en-US" sz="1000"/>
              <a:t>Assign a numerical code to each direction based on a predefined scheme. Common schemes include:</a:t>
            </a:r>
            <a:endParaRPr sz="1000"/>
          </a:p>
          <a:p>
            <a:pPr indent="-292100" lvl="2" marL="1371600" rtl="0" algn="l">
              <a:lnSpc>
                <a:spcPct val="115000"/>
              </a:lnSpc>
              <a:spcBef>
                <a:spcPts val="0"/>
              </a:spcBef>
              <a:spcAft>
                <a:spcPts val="0"/>
              </a:spcAft>
              <a:buClr>
                <a:schemeClr val="dk1"/>
              </a:buClr>
              <a:buSzPts val="1000"/>
              <a:buFont typeface="Roboto"/>
              <a:buChar char="●"/>
            </a:pPr>
            <a:r>
              <a:rPr b="1" lang="en-US" sz="1000"/>
              <a:t>4-directional chain code:</a:t>
            </a:r>
            <a:r>
              <a:rPr lang="en-US" sz="1000"/>
              <a:t> Uses codes 0-3 for horizontal and vertical movements (e.g., 0 for right, 1 for up, 2 for left, 3 for down).</a:t>
            </a:r>
            <a:endParaRPr sz="1000"/>
          </a:p>
          <a:p>
            <a:pPr indent="-292100" lvl="2" marL="1371600" rtl="0" algn="l">
              <a:lnSpc>
                <a:spcPct val="115000"/>
              </a:lnSpc>
              <a:spcBef>
                <a:spcPts val="0"/>
              </a:spcBef>
              <a:spcAft>
                <a:spcPts val="0"/>
              </a:spcAft>
              <a:buClr>
                <a:schemeClr val="dk1"/>
              </a:buClr>
              <a:buSzPts val="1000"/>
              <a:buFont typeface="Roboto"/>
              <a:buChar char="●"/>
            </a:pPr>
            <a:r>
              <a:rPr b="1" lang="en-US" sz="1000"/>
              <a:t>8-directional (Freeman) chain code:</a:t>
            </a:r>
            <a:r>
              <a:rPr lang="en-US" sz="1000"/>
              <a:t> Uses codes 0-7, including diagonal movements in addition to horizontal and vertical ones.</a:t>
            </a:r>
            <a:endParaRPr sz="1000"/>
          </a:p>
          <a:p>
            <a:pPr indent="-292100" lvl="0" marL="457200" rtl="0" algn="l">
              <a:lnSpc>
                <a:spcPct val="115000"/>
              </a:lnSpc>
              <a:spcBef>
                <a:spcPts val="0"/>
              </a:spcBef>
              <a:spcAft>
                <a:spcPts val="0"/>
              </a:spcAft>
              <a:buClr>
                <a:schemeClr val="dk1"/>
              </a:buClr>
              <a:buSzPts val="1000"/>
              <a:buFont typeface="Roboto"/>
              <a:buChar char="●"/>
            </a:pPr>
            <a:r>
              <a:rPr b="1" lang="en-US" sz="1000"/>
              <a:t>Chain Code Generation:</a:t>
            </a:r>
            <a:r>
              <a:rPr lang="en-US" sz="1000"/>
              <a:t> The sequence of directional codes generated during boundary tracing forms the chain code of the object.</a:t>
            </a:r>
            <a:endParaRPr sz="1000"/>
          </a:p>
          <a:p>
            <a:pPr indent="0" lvl="0" marL="0" rtl="0" algn="l">
              <a:lnSpc>
                <a:spcPct val="115000"/>
              </a:lnSpc>
              <a:spcBef>
                <a:spcPts val="1500"/>
              </a:spcBef>
              <a:spcAft>
                <a:spcPts val="0"/>
              </a:spcAft>
              <a:buNone/>
            </a:pPr>
            <a:r>
              <a:t/>
            </a:r>
            <a:endParaRPr sz="1000"/>
          </a:p>
        </p:txBody>
      </p:sp>
      <p:pic>
        <p:nvPicPr>
          <p:cNvPr id="475" name="Google Shape;475;p57"/>
          <p:cNvPicPr preferRelativeResize="0"/>
          <p:nvPr/>
        </p:nvPicPr>
        <p:blipFill>
          <a:blip r:embed="rId3">
            <a:alphaModFix/>
          </a:blip>
          <a:stretch>
            <a:fillRect/>
          </a:stretch>
        </p:blipFill>
        <p:spPr>
          <a:xfrm>
            <a:off x="2605846" y="3814975"/>
            <a:ext cx="3768600" cy="1926625"/>
          </a:xfrm>
          <a:prstGeom prst="rect">
            <a:avLst/>
          </a:prstGeom>
          <a:noFill/>
          <a:ln>
            <a:noFill/>
          </a:ln>
        </p:spPr>
      </p:pic>
      <p:sp>
        <p:nvSpPr>
          <p:cNvPr id="476" name="Google Shape;476;p57"/>
          <p:cNvSpPr txBox="1"/>
          <p:nvPr/>
        </p:nvSpPr>
        <p:spPr>
          <a:xfrm>
            <a:off x="355075" y="6381175"/>
            <a:ext cx="6303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800" u="sng">
                <a:solidFill>
                  <a:schemeClr val="hlink"/>
                </a:solidFill>
                <a:hlinkClick r:id="rId4"/>
              </a:rPr>
              <a:t>https://www.sciencedirect.com/science/article/pii/S1047320315000206</a:t>
            </a:r>
            <a:endParaRPr b="1" sz="800"/>
          </a:p>
          <a:p>
            <a:pPr indent="0" lvl="0" marL="0" rtl="0" algn="l">
              <a:spcBef>
                <a:spcPts val="0"/>
              </a:spcBef>
              <a:spcAft>
                <a:spcPts val="0"/>
              </a:spcAft>
              <a:buNone/>
            </a:pPr>
            <a:r>
              <a:t/>
            </a:r>
            <a:endParaRPr b="1" sz="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8"/>
          <p:cNvSpPr txBox="1"/>
          <p:nvPr>
            <p:ph type="title"/>
          </p:nvPr>
        </p:nvSpPr>
        <p:spPr>
          <a:xfrm>
            <a:off x="457200" y="-10146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Local Binary Pattern</a:t>
            </a:r>
            <a:endParaRPr/>
          </a:p>
        </p:txBody>
      </p:sp>
      <p:sp>
        <p:nvSpPr>
          <p:cNvPr id="483" name="Google Shape;483;p58"/>
          <p:cNvSpPr txBox="1"/>
          <p:nvPr>
            <p:ph idx="1" type="body"/>
          </p:nvPr>
        </p:nvSpPr>
        <p:spPr>
          <a:xfrm>
            <a:off x="457200" y="961075"/>
            <a:ext cx="8229600" cy="43530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en-US" sz="1200"/>
              <a:t>Local Binary Pattern (LBP) in image processing is a simple, fast, and robust texture descriptor that encodes local image structure by comparing each pixel to its neighbors, creating a binary code representing texture patterns like edges, corners, and flat regions, which is highly effective for texture analysis, face recognition, and object detection due to its efficiency and resistance to lighting changes. </a:t>
            </a:r>
            <a:endParaRPr sz="1200"/>
          </a:p>
          <a:p>
            <a:pPr indent="0" lvl="0" marL="0" rtl="0" algn="just">
              <a:lnSpc>
                <a:spcPct val="115000"/>
              </a:lnSpc>
              <a:spcBef>
                <a:spcPts val="1500"/>
              </a:spcBef>
              <a:spcAft>
                <a:spcPts val="0"/>
              </a:spcAft>
              <a:buClr>
                <a:schemeClr val="dk1"/>
              </a:buClr>
              <a:buSzPts val="1100"/>
              <a:buFont typeface="Arial"/>
              <a:buNone/>
            </a:pPr>
            <a:r>
              <a:rPr lang="en-US" sz="1200"/>
              <a:t>How LBP Works (Basic Example)</a:t>
            </a:r>
            <a:endParaRPr sz="1200"/>
          </a:p>
          <a:p>
            <a:pPr indent="-304800" lvl="0" marL="457200" rtl="0" algn="just">
              <a:lnSpc>
                <a:spcPct val="115000"/>
              </a:lnSpc>
              <a:spcBef>
                <a:spcPts val="800"/>
              </a:spcBef>
              <a:spcAft>
                <a:spcPts val="0"/>
              </a:spcAft>
              <a:buClr>
                <a:schemeClr val="dk1"/>
              </a:buClr>
              <a:buSzPts val="1200"/>
              <a:buFont typeface="Calibri"/>
              <a:buAutoNum type="arabicPeriod"/>
            </a:pPr>
            <a:r>
              <a:rPr lang="en-US" sz="1200"/>
              <a:t>Neighborhood Selection: For a given center pixel, consider its 8 neighbors (a 3x3 window).</a:t>
            </a:r>
            <a:endParaRPr sz="1200"/>
          </a:p>
          <a:p>
            <a:pPr indent="-304800" lvl="0" marL="457200" rtl="0" algn="just">
              <a:lnSpc>
                <a:spcPct val="115000"/>
              </a:lnSpc>
              <a:spcBef>
                <a:spcPts val="0"/>
              </a:spcBef>
              <a:spcAft>
                <a:spcPts val="0"/>
              </a:spcAft>
              <a:buClr>
                <a:schemeClr val="dk1"/>
              </a:buClr>
              <a:buSzPts val="1200"/>
              <a:buFont typeface="Calibri"/>
              <a:buAutoNum type="arabicPeriod"/>
            </a:pPr>
            <a:r>
              <a:rPr lang="en-US" sz="1200"/>
              <a:t>Thresholding: Compare each neighbor's intensity to the center pixel's intensity. If the neighbor is brighter or equal, assign '1'; if darker, assign '0'.</a:t>
            </a:r>
            <a:endParaRPr sz="1200"/>
          </a:p>
          <a:p>
            <a:pPr indent="-304800" lvl="0" marL="457200" rtl="0" algn="just">
              <a:lnSpc>
                <a:spcPct val="115000"/>
              </a:lnSpc>
              <a:spcBef>
                <a:spcPts val="0"/>
              </a:spcBef>
              <a:spcAft>
                <a:spcPts val="0"/>
              </a:spcAft>
              <a:buClr>
                <a:schemeClr val="dk1"/>
              </a:buClr>
              <a:buSzPts val="1200"/>
              <a:buFont typeface="Roboto"/>
              <a:buAutoNum type="arabicPeriod"/>
            </a:pPr>
            <a:r>
              <a:rPr lang="en-US" sz="1200"/>
              <a:t>Binary Code: Concatenate these binary values (e.g., clockwise) to form a binary number (e.g., 10110010).</a:t>
            </a:r>
            <a:endParaRPr sz="1200"/>
          </a:p>
          <a:p>
            <a:pPr indent="-304800" lvl="0" marL="457200" rtl="0" algn="just">
              <a:lnSpc>
                <a:spcPct val="115000"/>
              </a:lnSpc>
              <a:spcBef>
                <a:spcPts val="0"/>
              </a:spcBef>
              <a:spcAft>
                <a:spcPts val="0"/>
              </a:spcAft>
              <a:buClr>
                <a:schemeClr val="dk1"/>
              </a:buClr>
              <a:buSzPts val="1200"/>
              <a:buFont typeface="Roboto"/>
              <a:buAutoNum type="arabicPeriod"/>
            </a:pPr>
            <a:r>
              <a:rPr lang="en-US" sz="1200"/>
              <a:t>Decimal Conversion: Convert the binary string to a decimal number (e.g., 10110010 becomes 178).</a:t>
            </a:r>
            <a:endParaRPr sz="1200"/>
          </a:p>
          <a:p>
            <a:pPr indent="-304800" lvl="0" marL="457200" rtl="0" algn="just">
              <a:lnSpc>
                <a:spcPct val="115000"/>
              </a:lnSpc>
              <a:spcBef>
                <a:spcPts val="0"/>
              </a:spcBef>
              <a:spcAft>
                <a:spcPts val="0"/>
              </a:spcAft>
              <a:buClr>
                <a:schemeClr val="dk1"/>
              </a:buClr>
              <a:buSzPts val="1200"/>
              <a:buFont typeface="Calibri"/>
              <a:buAutoNum type="arabicPeriod"/>
            </a:pPr>
            <a:r>
              <a:rPr lang="en-US" sz="1200"/>
              <a:t>Histogram: Compute the histogram of these decimal LBP codes across the entire image (or specific regions) to get a feature vector that describes the overall texture. </a:t>
            </a:r>
            <a:endParaRPr sz="1200"/>
          </a:p>
          <a:p>
            <a:pPr indent="0" lvl="0" marL="0" rtl="0" algn="l">
              <a:spcBef>
                <a:spcPts val="2400"/>
              </a:spcBef>
              <a:spcAft>
                <a:spcPts val="0"/>
              </a:spcAft>
              <a:buNone/>
            </a:pPr>
            <a:r>
              <a:t/>
            </a:r>
            <a:endParaRPr sz="1200"/>
          </a:p>
        </p:txBody>
      </p:sp>
      <p:pic>
        <p:nvPicPr>
          <p:cNvPr id="484" name="Google Shape;484;p58"/>
          <p:cNvPicPr preferRelativeResize="0"/>
          <p:nvPr/>
        </p:nvPicPr>
        <p:blipFill>
          <a:blip r:embed="rId3">
            <a:alphaModFix/>
          </a:blip>
          <a:stretch>
            <a:fillRect/>
          </a:stretch>
        </p:blipFill>
        <p:spPr>
          <a:xfrm>
            <a:off x="2321363" y="3941924"/>
            <a:ext cx="4501275" cy="2060025"/>
          </a:xfrm>
          <a:prstGeom prst="rect">
            <a:avLst/>
          </a:prstGeom>
          <a:noFill/>
          <a:ln>
            <a:noFill/>
          </a:ln>
        </p:spPr>
      </p:pic>
      <p:sp>
        <p:nvSpPr>
          <p:cNvPr id="485" name="Google Shape;485;p58"/>
          <p:cNvSpPr txBox="1"/>
          <p:nvPr/>
        </p:nvSpPr>
        <p:spPr>
          <a:xfrm>
            <a:off x="40600" y="6365400"/>
            <a:ext cx="8229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000" u="sng">
                <a:solidFill>
                  <a:schemeClr val="hlink"/>
                </a:solidFill>
                <a:hlinkClick r:id="rId4"/>
              </a:rPr>
              <a:t>https://www.researchgate.net/figure/llustration-of-Local-Binary-Pattern-LBP_fig3_323057610</a:t>
            </a:r>
            <a:endParaRPr sz="1000" u="sng"/>
          </a:p>
          <a:p>
            <a:pPr indent="0" lvl="0" marL="0" rtl="0" algn="l">
              <a:spcBef>
                <a:spcPts val="0"/>
              </a:spcBef>
              <a:spcAft>
                <a:spcPts val="0"/>
              </a:spcAft>
              <a:buNone/>
            </a:pPr>
            <a:r>
              <a:t/>
            </a:r>
            <a:endParaRPr sz="1000" u="sng"/>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9"/>
          <p:cNvPicPr preferRelativeResize="0"/>
          <p:nvPr/>
        </p:nvPicPr>
        <p:blipFill>
          <a:blip r:embed="rId3">
            <a:alphaModFix/>
          </a:blip>
          <a:stretch>
            <a:fillRect/>
          </a:stretch>
        </p:blipFill>
        <p:spPr>
          <a:xfrm>
            <a:off x="1492200" y="1454350"/>
            <a:ext cx="7611000" cy="5403651"/>
          </a:xfrm>
          <a:prstGeom prst="rect">
            <a:avLst/>
          </a:prstGeom>
          <a:noFill/>
          <a:ln>
            <a:noFill/>
          </a:ln>
        </p:spPr>
      </p:pic>
      <p:pic>
        <p:nvPicPr>
          <p:cNvPr id="492" name="Google Shape;492;p59"/>
          <p:cNvPicPr preferRelativeResize="0"/>
          <p:nvPr/>
        </p:nvPicPr>
        <p:blipFill rotWithShape="1">
          <a:blip r:embed="rId4">
            <a:alphaModFix/>
          </a:blip>
          <a:srcRect b="0" l="0" r="70812" t="0"/>
          <a:stretch/>
        </p:blipFill>
        <p:spPr>
          <a:xfrm>
            <a:off x="0" y="0"/>
            <a:ext cx="1788674" cy="2035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60"/>
          <p:cNvPicPr preferRelativeResize="0"/>
          <p:nvPr/>
        </p:nvPicPr>
        <p:blipFill>
          <a:blip r:embed="rId3">
            <a:alphaModFix/>
          </a:blip>
          <a:stretch>
            <a:fillRect/>
          </a:stretch>
        </p:blipFill>
        <p:spPr>
          <a:xfrm>
            <a:off x="2181150" y="1903875"/>
            <a:ext cx="6962851" cy="4954126"/>
          </a:xfrm>
          <a:prstGeom prst="rect">
            <a:avLst/>
          </a:prstGeom>
          <a:noFill/>
          <a:ln>
            <a:noFill/>
          </a:ln>
        </p:spPr>
      </p:pic>
      <p:pic>
        <p:nvPicPr>
          <p:cNvPr id="499" name="Google Shape;499;p60"/>
          <p:cNvPicPr preferRelativeResize="0"/>
          <p:nvPr/>
        </p:nvPicPr>
        <p:blipFill rotWithShape="1">
          <a:blip r:embed="rId4">
            <a:alphaModFix/>
          </a:blip>
          <a:srcRect b="0" l="67065" r="566" t="7493"/>
          <a:stretch/>
        </p:blipFill>
        <p:spPr>
          <a:xfrm>
            <a:off x="165750" y="192750"/>
            <a:ext cx="1663749" cy="1648500"/>
          </a:xfrm>
          <a:prstGeom prst="rect">
            <a:avLst/>
          </a:prstGeom>
          <a:noFill/>
          <a:ln>
            <a:noFill/>
          </a:ln>
        </p:spPr>
      </p:pic>
      <p:sp>
        <p:nvSpPr>
          <p:cNvPr id="500" name="Google Shape;500;p60"/>
          <p:cNvSpPr txBox="1"/>
          <p:nvPr/>
        </p:nvSpPr>
        <p:spPr>
          <a:xfrm>
            <a:off x="-67600" y="2335425"/>
            <a:ext cx="2526000" cy="34248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US" sz="1050">
                <a:solidFill>
                  <a:srgbClr val="E3E3E3"/>
                </a:solidFill>
                <a:highlight>
                  <a:srgbClr val="282A2C"/>
                </a:highlight>
              </a:rPr>
              <a:t>&gt;&gt;&gt; Shape Features:</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area                : 202747.0</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perimeter           : 3733.8358989953995</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circularity         : 0.18274851094576477</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aspect_ratio        : 1.4479638009049773</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solidity            : 0.9401603976786185</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eccentricity        : 2720064425.983269</a:t>
            </a:r>
            <a:endParaRPr sz="1050">
              <a:solidFill>
                <a:srgbClr val="E3E3E3"/>
              </a:solidFill>
              <a:highlight>
                <a:srgbClr val="282A2C"/>
              </a:highlight>
            </a:endParaRPr>
          </a:p>
          <a:p>
            <a:pPr indent="0" lvl="0" marL="0" rtl="0" algn="just">
              <a:spcBef>
                <a:spcPts val="0"/>
              </a:spcBef>
              <a:spcAft>
                <a:spcPts val="0"/>
              </a:spcAft>
              <a:buNone/>
            </a:pPr>
            <a:r>
              <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&gt;&gt;&gt; Haralick Feature Vector (13 values):</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[ 2.35550706e-01  3.01898798e+02  9.79128643e-01  7.23242242e+03</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  8.32884637e-01  1.65685018e+02  2.86277909e+04  4.71637012e+00</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  5.58956577e+00  2.65734157e-03  1.52567228e+00 -6.71329070e-01</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  9.98189374e-01]</a:t>
            </a:r>
            <a:endParaRPr sz="1050">
              <a:solidFill>
                <a:srgbClr val="E3E3E3"/>
              </a:solidFill>
              <a:highlight>
                <a:srgbClr val="282A2C"/>
              </a:highlight>
            </a:endParaRPr>
          </a:p>
          <a:p>
            <a:pPr indent="0" lvl="0" marL="0" rtl="0" algn="just">
              <a:spcBef>
                <a:spcPts val="0"/>
              </a:spcBef>
              <a:spcAft>
                <a:spcPts val="0"/>
              </a:spcAft>
              <a:buNone/>
            </a:pPr>
            <a:r>
              <a:t/>
            </a:r>
            <a:endParaRPr sz="1100">
              <a:solidFill>
                <a:schemeClr val="dk1"/>
              </a:solidFill>
            </a:endParaRPr>
          </a:p>
          <a:p>
            <a:pPr indent="0" lvl="0" marL="0" rtl="0" algn="just">
              <a:lnSpc>
                <a:spcPct val="115000"/>
              </a:lnSpc>
              <a:spcBef>
                <a:spcPts val="0"/>
              </a:spcBef>
              <a:spcAft>
                <a:spcPts val="0"/>
              </a:spcAft>
              <a:buNone/>
            </a:pPr>
            <a:r>
              <a:t/>
            </a:r>
            <a:endParaRPr sz="1050">
              <a:solidFill>
                <a:srgbClr val="E3E3E3"/>
              </a:solidFill>
              <a:highlight>
                <a:srgbClr val="282A2C"/>
              </a:highlight>
            </a:endParaRPr>
          </a:p>
        </p:txBody>
      </p:sp>
      <p:sp>
        <p:nvSpPr>
          <p:cNvPr id="501" name="Google Shape;501;p60"/>
          <p:cNvSpPr txBox="1"/>
          <p:nvPr/>
        </p:nvSpPr>
        <p:spPr>
          <a:xfrm>
            <a:off x="2942050" y="-142050"/>
            <a:ext cx="3000000" cy="2124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&gt;&gt;&gt; Fractal Dimension (Box Counting):</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Fractal Dimension: 1.7259736203611369</a:t>
            </a:r>
            <a:endParaRPr sz="1050">
              <a:solidFill>
                <a:srgbClr val="E3E3E3"/>
              </a:solidFill>
              <a:highlight>
                <a:srgbClr val="282A2C"/>
              </a:highlight>
            </a:endParaRPr>
          </a:p>
          <a:p>
            <a:pPr indent="0" lvl="0" marL="0" rtl="0" algn="just">
              <a:spcBef>
                <a:spcPts val="0"/>
              </a:spcBef>
              <a:spcAft>
                <a:spcPts val="0"/>
              </a:spcAft>
              <a:buNone/>
            </a:pPr>
            <a:r>
              <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&gt;&gt;&gt; Chain Code Histogram (8 directions):</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[212 258 766 138 651 142 558 462]</a:t>
            </a:r>
            <a:endParaRPr sz="1050">
              <a:solidFill>
                <a:srgbClr val="E3E3E3"/>
              </a:solidFill>
              <a:highlight>
                <a:srgbClr val="282A2C"/>
              </a:highlight>
            </a:endParaRPr>
          </a:p>
          <a:p>
            <a:pPr indent="0" lvl="0" marL="0" rtl="0" algn="just">
              <a:spcBef>
                <a:spcPts val="0"/>
              </a:spcBef>
              <a:spcAft>
                <a:spcPts val="0"/>
              </a:spcAft>
              <a:buNone/>
            </a:pPr>
            <a:r>
              <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&gt;&gt;&gt; Local Binary Pattern Histogram:</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[0.01104736 0.014729   0.00629639 0.02580811 0.01844971 0.080271</a:t>
            </a:r>
            <a:endParaRPr sz="1050">
              <a:solidFill>
                <a:srgbClr val="E3E3E3"/>
              </a:solidFill>
              <a:highlight>
                <a:srgbClr val="282A2C"/>
              </a:highlight>
            </a:endParaRPr>
          </a:p>
          <a:p>
            <a:pPr indent="0" lvl="0" marL="0" rtl="0" algn="just">
              <a:spcBef>
                <a:spcPts val="0"/>
              </a:spcBef>
              <a:spcAft>
                <a:spcPts val="0"/>
              </a:spcAft>
              <a:buNone/>
            </a:pPr>
            <a:r>
              <a:rPr lang="en-US" sz="1050">
                <a:solidFill>
                  <a:srgbClr val="E3E3E3"/>
                </a:solidFill>
                <a:highlight>
                  <a:srgbClr val="282A2C"/>
                </a:highlight>
              </a:rPr>
              <a:t> 0.01469727 0.01884521 0.78281494 0.02704102]</a:t>
            </a:r>
            <a:endParaRPr sz="1050">
              <a:solidFill>
                <a:srgbClr val="E3E3E3"/>
              </a:solidFill>
              <a:highlight>
                <a:srgbClr val="282A2C"/>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1"/>
          <p:cNvSpPr txBox="1"/>
          <p:nvPr>
            <p:ph type="title"/>
          </p:nvPr>
        </p:nvSpPr>
        <p:spPr>
          <a:xfrm>
            <a:off x="457200" y="-8116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Step 7: </a:t>
            </a:r>
            <a:r>
              <a:rPr lang="en-US"/>
              <a:t>Concatenate all features </a:t>
            </a:r>
            <a:endParaRPr/>
          </a:p>
        </p:txBody>
      </p:sp>
      <p:sp>
        <p:nvSpPr>
          <p:cNvPr id="508" name="Google Shape;508;p61"/>
          <p:cNvSpPr txBox="1"/>
          <p:nvPr>
            <p:ph idx="1" type="body"/>
          </p:nvPr>
        </p:nvSpPr>
        <p:spPr>
          <a:xfrm>
            <a:off x="457200" y="1011775"/>
            <a:ext cx="8229600" cy="4353000"/>
          </a:xfrm>
          <a:prstGeom prst="rect">
            <a:avLst/>
          </a:prstGeom>
        </p:spPr>
        <p:txBody>
          <a:bodyPr anchorCtr="0" anchor="t" bIns="45700" lIns="91425" spcFirstLastPara="1" rIns="91425" wrap="square" tIns="45700">
            <a:noAutofit/>
          </a:bodyPr>
          <a:lstStyle/>
          <a:p>
            <a:pPr indent="-336550" lvl="0" marL="457200" rtl="0" algn="just">
              <a:spcBef>
                <a:spcPts val="0"/>
              </a:spcBef>
              <a:spcAft>
                <a:spcPts val="0"/>
              </a:spcAft>
              <a:buSzPts val="1700"/>
              <a:buChar char="•"/>
            </a:pPr>
            <a:r>
              <a:rPr lang="en-US" sz="1700"/>
              <a:t>Concatenate all these features </a:t>
            </a:r>
            <a:r>
              <a:rPr lang="en-US" sz="1700"/>
              <a:t>to form a comprehensive feature vector for each image in the dataset.</a:t>
            </a:r>
            <a:br>
              <a:rPr lang="en-US" sz="1700"/>
            </a:br>
            <a:r>
              <a:rPr b="1" lang="en-US" sz="1700">
                <a:latin typeface="Arial"/>
                <a:ea typeface="Arial"/>
                <a:cs typeface="Arial"/>
                <a:sym typeface="Arial"/>
              </a:rPr>
              <a:t>Iterate through each image</a:t>
            </a:r>
            <a:r>
              <a:rPr lang="en-US" sz="1700">
                <a:latin typeface="Arial"/>
                <a:ea typeface="Arial"/>
                <a:cs typeface="Arial"/>
                <a:sym typeface="Arial"/>
              </a:rPr>
              <a:t> in the dataset to assemble its complete feature vector.</a:t>
            </a:r>
            <a:endParaRPr sz="1700">
              <a:latin typeface="Arial"/>
              <a:ea typeface="Arial"/>
              <a:cs typeface="Arial"/>
              <a:sym typeface="Arial"/>
            </a:endParaRPr>
          </a:p>
          <a:p>
            <a:pPr indent="-336550" lvl="0" marL="457200" rtl="0" algn="just">
              <a:spcBef>
                <a:spcPts val="0"/>
              </a:spcBef>
              <a:spcAft>
                <a:spcPts val="0"/>
              </a:spcAft>
              <a:buSzPts val="1700"/>
              <a:buFont typeface="Arial"/>
              <a:buChar char="•"/>
            </a:pPr>
            <a:r>
              <a:rPr b="1" lang="en-US" sz="1700">
                <a:latin typeface="Arial"/>
                <a:ea typeface="Arial"/>
                <a:cs typeface="Arial"/>
                <a:sym typeface="Arial"/>
              </a:rPr>
              <a:t>Check if projection features exist</a:t>
            </a:r>
            <a:r>
              <a:rPr lang="en-US" sz="1700">
                <a:latin typeface="Arial"/>
                <a:ea typeface="Arial"/>
                <a:cs typeface="Arial"/>
                <a:sym typeface="Arial"/>
              </a:rPr>
              <a:t> (to avoid missing-data errors).</a:t>
            </a:r>
            <a:endParaRPr sz="1700">
              <a:latin typeface="Arial"/>
              <a:ea typeface="Arial"/>
              <a:cs typeface="Arial"/>
              <a:sym typeface="Arial"/>
            </a:endParaRPr>
          </a:p>
          <a:p>
            <a:pPr indent="-336550" lvl="0" marL="457200" rtl="0" algn="just">
              <a:spcBef>
                <a:spcPts val="0"/>
              </a:spcBef>
              <a:spcAft>
                <a:spcPts val="0"/>
              </a:spcAft>
              <a:buSzPts val="1700"/>
              <a:buFont typeface="Arial"/>
              <a:buChar char="•"/>
            </a:pPr>
            <a:r>
              <a:rPr b="1" lang="en-US" sz="1700">
                <a:latin typeface="Arial"/>
                <a:ea typeface="Arial"/>
                <a:cs typeface="Arial"/>
                <a:sym typeface="Arial"/>
              </a:rPr>
              <a:t>Retrieve previously computed features</a:t>
            </a:r>
            <a:r>
              <a:rPr lang="en-US" sz="1700">
                <a:latin typeface="Arial"/>
                <a:ea typeface="Arial"/>
                <a:cs typeface="Arial"/>
                <a:sym typeface="Arial"/>
              </a:rPr>
              <a:t> for the image from different dictionaries:</a:t>
            </a:r>
            <a:endParaRPr sz="1700">
              <a:latin typeface="Arial"/>
              <a:ea typeface="Arial"/>
              <a:cs typeface="Arial"/>
              <a:sym typeface="Arial"/>
            </a:endParaRPr>
          </a:p>
          <a:p>
            <a:pPr indent="-336550" lvl="1" marL="914400" rtl="0" algn="just">
              <a:lnSpc>
                <a:spcPct val="115000"/>
              </a:lnSpc>
              <a:spcBef>
                <a:spcPts val="0"/>
              </a:spcBef>
              <a:spcAft>
                <a:spcPts val="0"/>
              </a:spcAft>
              <a:buSzPts val="1700"/>
              <a:buFont typeface="Arial"/>
              <a:buChar char="–"/>
            </a:pPr>
            <a:r>
              <a:rPr lang="en-US" sz="1700">
                <a:latin typeface="Arial"/>
                <a:ea typeface="Arial"/>
                <a:cs typeface="Arial"/>
                <a:sym typeface="Arial"/>
              </a:rPr>
              <a:t>Horizontal &amp; vertical projection features</a:t>
            </a:r>
            <a:endParaRPr sz="1700">
              <a:latin typeface="Arial"/>
              <a:ea typeface="Arial"/>
              <a:cs typeface="Arial"/>
              <a:sym typeface="Arial"/>
            </a:endParaRPr>
          </a:p>
          <a:p>
            <a:pPr indent="-336550" lvl="1" marL="914400" rtl="0" algn="just">
              <a:lnSpc>
                <a:spcPct val="115000"/>
              </a:lnSpc>
              <a:spcBef>
                <a:spcPts val="0"/>
              </a:spcBef>
              <a:spcAft>
                <a:spcPts val="0"/>
              </a:spcAft>
              <a:buSzPts val="1700"/>
              <a:buFont typeface="Arial"/>
              <a:buChar char="–"/>
            </a:pPr>
            <a:r>
              <a:rPr lang="en-US" sz="1700">
                <a:latin typeface="Arial"/>
                <a:ea typeface="Arial"/>
                <a:cs typeface="Arial"/>
                <a:sym typeface="Arial"/>
              </a:rPr>
              <a:t>Shape-based geometric features</a:t>
            </a:r>
            <a:endParaRPr sz="1700">
              <a:latin typeface="Arial"/>
              <a:ea typeface="Arial"/>
              <a:cs typeface="Arial"/>
              <a:sym typeface="Arial"/>
            </a:endParaRPr>
          </a:p>
          <a:p>
            <a:pPr indent="-336550" lvl="1" marL="914400" rtl="0" algn="just">
              <a:lnSpc>
                <a:spcPct val="115000"/>
              </a:lnSpc>
              <a:spcBef>
                <a:spcPts val="0"/>
              </a:spcBef>
              <a:spcAft>
                <a:spcPts val="0"/>
              </a:spcAft>
              <a:buSzPts val="1700"/>
              <a:buFont typeface="Arial"/>
              <a:buChar char="–"/>
            </a:pPr>
            <a:r>
              <a:rPr lang="en-US" sz="1700">
                <a:latin typeface="Arial"/>
                <a:ea typeface="Arial"/>
                <a:cs typeface="Arial"/>
                <a:sym typeface="Arial"/>
              </a:rPr>
              <a:t>Haralick texture feature vector (13 values)</a:t>
            </a:r>
            <a:endParaRPr sz="1700">
              <a:latin typeface="Arial"/>
              <a:ea typeface="Arial"/>
              <a:cs typeface="Arial"/>
              <a:sym typeface="Arial"/>
            </a:endParaRPr>
          </a:p>
          <a:p>
            <a:pPr indent="-336550" lvl="1" marL="914400" rtl="0" algn="just">
              <a:lnSpc>
                <a:spcPct val="115000"/>
              </a:lnSpc>
              <a:spcBef>
                <a:spcPts val="0"/>
              </a:spcBef>
              <a:spcAft>
                <a:spcPts val="0"/>
              </a:spcAft>
              <a:buSzPts val="1700"/>
              <a:buFont typeface="Arial"/>
              <a:buChar char="–"/>
            </a:pPr>
            <a:r>
              <a:rPr lang="en-US" sz="1700">
                <a:latin typeface="Arial"/>
                <a:ea typeface="Arial"/>
                <a:cs typeface="Arial"/>
                <a:sym typeface="Arial"/>
              </a:rPr>
              <a:t>Fractal dimension value</a:t>
            </a:r>
            <a:endParaRPr sz="1700">
              <a:latin typeface="Arial"/>
              <a:ea typeface="Arial"/>
              <a:cs typeface="Arial"/>
              <a:sym typeface="Arial"/>
            </a:endParaRPr>
          </a:p>
          <a:p>
            <a:pPr indent="-336550" lvl="1" marL="914400" rtl="0" algn="just">
              <a:lnSpc>
                <a:spcPct val="115000"/>
              </a:lnSpc>
              <a:spcBef>
                <a:spcPts val="0"/>
              </a:spcBef>
              <a:spcAft>
                <a:spcPts val="0"/>
              </a:spcAft>
              <a:buSzPts val="1700"/>
              <a:buFont typeface="Arial"/>
              <a:buChar char="–"/>
            </a:pPr>
            <a:r>
              <a:rPr lang="en-US" sz="1700">
                <a:latin typeface="Arial"/>
                <a:ea typeface="Arial"/>
                <a:cs typeface="Arial"/>
                <a:sym typeface="Arial"/>
              </a:rPr>
              <a:t>Chain code histogram (8 bins)</a:t>
            </a:r>
            <a:endParaRPr sz="1700">
              <a:latin typeface="Arial"/>
              <a:ea typeface="Arial"/>
              <a:cs typeface="Arial"/>
              <a:sym typeface="Arial"/>
            </a:endParaRPr>
          </a:p>
          <a:p>
            <a:pPr indent="-336550" lvl="1" marL="914400" rtl="0" algn="just">
              <a:lnSpc>
                <a:spcPct val="115000"/>
              </a:lnSpc>
              <a:spcBef>
                <a:spcPts val="0"/>
              </a:spcBef>
              <a:spcAft>
                <a:spcPts val="0"/>
              </a:spcAft>
              <a:buSzPts val="1700"/>
              <a:buFont typeface="Arial"/>
              <a:buChar char="–"/>
            </a:pPr>
            <a:r>
              <a:rPr lang="en-US" sz="1700">
                <a:latin typeface="Arial"/>
                <a:ea typeface="Arial"/>
                <a:cs typeface="Arial"/>
                <a:sym typeface="Arial"/>
              </a:rPr>
              <a:t>LBP histogram</a:t>
            </a:r>
            <a:endParaRPr sz="1700">
              <a:latin typeface="Arial"/>
              <a:ea typeface="Arial"/>
              <a:cs typeface="Arial"/>
              <a:sym typeface="Arial"/>
            </a:endParaRPr>
          </a:p>
          <a:p>
            <a:pPr indent="-336550" lvl="0" marL="457200" rtl="0" algn="just">
              <a:lnSpc>
                <a:spcPct val="115000"/>
              </a:lnSpc>
              <a:spcBef>
                <a:spcPts val="0"/>
              </a:spcBef>
              <a:spcAft>
                <a:spcPts val="0"/>
              </a:spcAft>
              <a:buSzPts val="1700"/>
              <a:buFont typeface="Arial"/>
              <a:buChar char="•"/>
            </a:pPr>
            <a:r>
              <a:rPr b="1" lang="en-US" sz="1700">
                <a:latin typeface="Arial"/>
                <a:ea typeface="Arial"/>
                <a:cs typeface="Arial"/>
                <a:sym typeface="Arial"/>
              </a:rPr>
              <a:t>Convert the shape feature dictionary into a fixed-order numeric vector</a:t>
            </a:r>
            <a:r>
              <a:rPr lang="en-US" sz="1700">
                <a:latin typeface="Arial"/>
                <a:ea typeface="Arial"/>
                <a:cs typeface="Arial"/>
                <a:sym typeface="Arial"/>
              </a:rPr>
              <a:t> to maintain consistency across images.</a:t>
            </a:r>
            <a:endParaRPr sz="1700">
              <a:latin typeface="Arial"/>
              <a:ea typeface="Arial"/>
              <a:cs typeface="Arial"/>
              <a:sym typeface="Arial"/>
            </a:endParaRPr>
          </a:p>
          <a:p>
            <a:pPr indent="-336550" lvl="0" marL="457200" rtl="0" algn="just">
              <a:spcBef>
                <a:spcPts val="0"/>
              </a:spcBef>
              <a:spcAft>
                <a:spcPts val="0"/>
              </a:spcAft>
              <a:buSzPts val="1700"/>
              <a:buFont typeface="Arial"/>
              <a:buChar char="•"/>
            </a:pPr>
            <a:r>
              <a:rPr b="1" lang="en-US" sz="1700">
                <a:latin typeface="Arial"/>
                <a:ea typeface="Arial"/>
                <a:cs typeface="Arial"/>
                <a:sym typeface="Arial"/>
              </a:rPr>
              <a:t>Concatenate all feature components</a:t>
            </a:r>
            <a:r>
              <a:rPr lang="en-US" sz="1700">
                <a:latin typeface="Arial"/>
                <a:ea typeface="Arial"/>
                <a:cs typeface="Arial"/>
                <a:sym typeface="Arial"/>
              </a:rPr>
              <a:t> into one long, unified feature vector per image.</a:t>
            </a:r>
            <a:endParaRPr sz="1700">
              <a:latin typeface="Arial"/>
              <a:ea typeface="Arial"/>
              <a:cs typeface="Arial"/>
              <a:sym typeface="Arial"/>
            </a:endParaRPr>
          </a:p>
          <a:p>
            <a:pPr indent="-336550" lvl="0" marL="457200" rtl="0" algn="just">
              <a:spcBef>
                <a:spcPts val="0"/>
              </a:spcBef>
              <a:spcAft>
                <a:spcPts val="0"/>
              </a:spcAft>
              <a:buSzPts val="1700"/>
              <a:buFont typeface="Arial"/>
              <a:buChar char="•"/>
            </a:pPr>
            <a:r>
              <a:rPr b="1" lang="en-US" sz="1700">
                <a:latin typeface="Arial"/>
                <a:ea typeface="Arial"/>
                <a:cs typeface="Arial"/>
                <a:sym typeface="Arial"/>
              </a:rPr>
              <a:t>Store the final feature vector</a:t>
            </a:r>
            <a:r>
              <a:rPr lang="en-US" sz="1700">
                <a:latin typeface="Arial"/>
                <a:ea typeface="Arial"/>
                <a:cs typeface="Arial"/>
                <a:sym typeface="Arial"/>
              </a:rPr>
              <a:t> together with the corresponding image name.</a:t>
            </a:r>
            <a:endParaRPr sz="1700">
              <a:latin typeface="Arial"/>
              <a:ea typeface="Arial"/>
              <a:cs typeface="Arial"/>
              <a:sym typeface="Arial"/>
            </a:endParaRPr>
          </a:p>
          <a:p>
            <a:pPr indent="-336550" lvl="0" marL="457200" rtl="0" algn="just">
              <a:spcBef>
                <a:spcPts val="0"/>
              </a:spcBef>
              <a:spcAft>
                <a:spcPts val="0"/>
              </a:spcAft>
              <a:buSzPts val="1700"/>
              <a:buFont typeface="Arial"/>
              <a:buChar char="•"/>
            </a:pPr>
            <a:r>
              <a:rPr b="1" lang="en-US" sz="1700">
                <a:latin typeface="Arial"/>
                <a:ea typeface="Arial"/>
                <a:cs typeface="Arial"/>
                <a:sym typeface="Arial"/>
              </a:rPr>
              <a:t>Print the total number of feature vectors</a:t>
            </a:r>
            <a:r>
              <a:rPr lang="en-US" sz="1700">
                <a:latin typeface="Arial"/>
                <a:ea typeface="Arial"/>
                <a:cs typeface="Arial"/>
                <a:sym typeface="Arial"/>
              </a:rPr>
              <a:t> created and the dimensionality of a sample vector.</a:t>
            </a:r>
            <a:endParaRPr sz="1700">
              <a:latin typeface="Arial"/>
              <a:ea typeface="Arial"/>
              <a:cs typeface="Arial"/>
              <a:sym typeface="Arial"/>
            </a:endParaRPr>
          </a:p>
          <a:p>
            <a:pPr indent="0" lvl="0" marL="0" rtl="0" algn="just">
              <a:spcBef>
                <a:spcPts val="0"/>
              </a:spcBef>
              <a:spcAft>
                <a:spcPts val="0"/>
              </a:spcAft>
              <a:buClr>
                <a:schemeClr val="dk1"/>
              </a:buClr>
              <a:buSzPts val="1100"/>
              <a:buFont typeface="Arial"/>
              <a:buNone/>
            </a:pPr>
            <a:r>
              <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2"/>
          <p:cNvSpPr txBox="1"/>
          <p:nvPr>
            <p:ph type="title"/>
          </p:nvPr>
        </p:nvSpPr>
        <p:spPr>
          <a:xfrm>
            <a:off x="365900" y="-18191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100"/>
              <a:t>Structure of the feature vector</a:t>
            </a:r>
            <a:endParaRPr sz="3100"/>
          </a:p>
        </p:txBody>
      </p:sp>
      <p:sp>
        <p:nvSpPr>
          <p:cNvPr id="515" name="Google Shape;515;p62"/>
          <p:cNvSpPr txBox="1"/>
          <p:nvPr>
            <p:ph idx="1" type="body"/>
          </p:nvPr>
        </p:nvSpPr>
        <p:spPr>
          <a:xfrm>
            <a:off x="457200" y="788600"/>
            <a:ext cx="4212900" cy="4353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en-US" sz="1200"/>
              <a:t>1. </a:t>
            </a:r>
            <a:r>
              <a:rPr b="1" lang="en-US" sz="1200"/>
              <a:t>Projection Features: </a:t>
            </a:r>
            <a:endParaRPr b="1" sz="1200"/>
          </a:p>
          <a:p>
            <a:pPr indent="0" lvl="0" marL="0" rtl="0" algn="l">
              <a:spcBef>
                <a:spcPts val="360"/>
              </a:spcBef>
              <a:spcAft>
                <a:spcPts val="0"/>
              </a:spcAft>
              <a:buNone/>
            </a:pPr>
            <a:r>
              <a:rPr lang="en-US" sz="1200"/>
              <a:t>Horizontal Projection (H-proj), Length: image height</a:t>
            </a:r>
            <a:endParaRPr sz="1200"/>
          </a:p>
          <a:p>
            <a:pPr indent="0" lvl="0" marL="0" rtl="0" algn="l">
              <a:spcBef>
                <a:spcPts val="360"/>
              </a:spcBef>
              <a:spcAft>
                <a:spcPts val="0"/>
              </a:spcAft>
              <a:buNone/>
            </a:pPr>
            <a:r>
              <a:rPr lang="en-US" sz="1200"/>
              <a:t>Each value = number of white pixels in that row</a:t>
            </a:r>
            <a:endParaRPr sz="1200"/>
          </a:p>
          <a:p>
            <a:pPr indent="0" lvl="0" marL="0" rtl="0" algn="l">
              <a:spcBef>
                <a:spcPts val="360"/>
              </a:spcBef>
              <a:spcAft>
                <a:spcPts val="0"/>
              </a:spcAft>
              <a:buNone/>
            </a:pPr>
            <a:r>
              <a:rPr lang="en-US" sz="1200"/>
              <a:t>Vertical Projection (V-proj): Length: image width</a:t>
            </a:r>
            <a:endParaRPr sz="1200"/>
          </a:p>
          <a:p>
            <a:pPr indent="0" lvl="0" marL="0" rtl="0" algn="l">
              <a:spcBef>
                <a:spcPts val="360"/>
              </a:spcBef>
              <a:spcAft>
                <a:spcPts val="0"/>
              </a:spcAft>
              <a:buNone/>
            </a:pPr>
            <a:r>
              <a:rPr lang="en-US" sz="1200"/>
              <a:t>Each value = number of white pixels in that column</a:t>
            </a:r>
            <a:endParaRPr sz="1200"/>
          </a:p>
          <a:p>
            <a:pPr indent="0" lvl="0" marL="0" rtl="0" algn="l">
              <a:spcBef>
                <a:spcPts val="360"/>
              </a:spcBef>
              <a:spcAft>
                <a:spcPts val="0"/>
              </a:spcAft>
              <a:buNone/>
            </a:pPr>
            <a:r>
              <a:t/>
            </a:r>
            <a:endParaRPr sz="1200"/>
          </a:p>
          <a:p>
            <a:pPr indent="0" lvl="0" marL="0" rtl="0" algn="l">
              <a:spcBef>
                <a:spcPts val="360"/>
              </a:spcBef>
              <a:spcAft>
                <a:spcPts val="0"/>
              </a:spcAft>
              <a:buNone/>
            </a:pPr>
            <a:r>
              <a:rPr b="1" lang="en-US" sz="1200"/>
              <a:t>2️. Shape-Based Geometric Features (6 values):</a:t>
            </a:r>
            <a:endParaRPr b="1" sz="1200"/>
          </a:p>
          <a:p>
            <a:pPr indent="0" lvl="0" marL="0" rtl="0" algn="l">
              <a:spcBef>
                <a:spcPts val="360"/>
              </a:spcBef>
              <a:spcAft>
                <a:spcPts val="0"/>
              </a:spcAft>
              <a:buNone/>
            </a:pPr>
            <a:r>
              <a:rPr lang="en-US" sz="1200"/>
              <a:t>Extracted from the binary contour of the object:</a:t>
            </a:r>
            <a:endParaRPr sz="1200"/>
          </a:p>
          <a:p>
            <a:pPr indent="-304800" lvl="0" marL="457200" rtl="0" algn="l">
              <a:spcBef>
                <a:spcPts val="360"/>
              </a:spcBef>
              <a:spcAft>
                <a:spcPts val="0"/>
              </a:spcAft>
              <a:buSzPts val="1200"/>
              <a:buChar char="•"/>
            </a:pPr>
            <a:r>
              <a:rPr lang="en-US" sz="1200"/>
              <a:t>Area</a:t>
            </a:r>
            <a:endParaRPr sz="1200"/>
          </a:p>
          <a:p>
            <a:pPr indent="-304800" lvl="0" marL="457200" rtl="0" algn="l">
              <a:spcBef>
                <a:spcPts val="0"/>
              </a:spcBef>
              <a:spcAft>
                <a:spcPts val="0"/>
              </a:spcAft>
              <a:buSzPts val="1200"/>
              <a:buChar char="•"/>
            </a:pPr>
            <a:r>
              <a:rPr lang="en-US" sz="1200"/>
              <a:t>Perimeter</a:t>
            </a:r>
            <a:endParaRPr sz="1200"/>
          </a:p>
          <a:p>
            <a:pPr indent="-304800" lvl="0" marL="457200" rtl="0" algn="l">
              <a:spcBef>
                <a:spcPts val="0"/>
              </a:spcBef>
              <a:spcAft>
                <a:spcPts val="0"/>
              </a:spcAft>
              <a:buSzPts val="1200"/>
              <a:buChar char="•"/>
            </a:pPr>
            <a:r>
              <a:rPr lang="en-US" sz="1200"/>
              <a:t>Circularity</a:t>
            </a:r>
            <a:endParaRPr sz="1200"/>
          </a:p>
          <a:p>
            <a:pPr indent="-304800" lvl="0" marL="457200" rtl="0" algn="l">
              <a:spcBef>
                <a:spcPts val="0"/>
              </a:spcBef>
              <a:spcAft>
                <a:spcPts val="0"/>
              </a:spcAft>
              <a:buSzPts val="1200"/>
              <a:buChar char="•"/>
            </a:pPr>
            <a:r>
              <a:rPr lang="en-US" sz="1200"/>
              <a:t>Aspect Ratio</a:t>
            </a:r>
            <a:endParaRPr sz="1200"/>
          </a:p>
          <a:p>
            <a:pPr indent="-304800" lvl="0" marL="457200" rtl="0" algn="l">
              <a:spcBef>
                <a:spcPts val="0"/>
              </a:spcBef>
              <a:spcAft>
                <a:spcPts val="0"/>
              </a:spcAft>
              <a:buSzPts val="1200"/>
              <a:buChar char="•"/>
            </a:pPr>
            <a:r>
              <a:rPr lang="en-US" sz="1200"/>
              <a:t>Solidity</a:t>
            </a:r>
            <a:endParaRPr sz="1200"/>
          </a:p>
          <a:p>
            <a:pPr indent="-304800" lvl="0" marL="457200" rtl="0" algn="l">
              <a:spcBef>
                <a:spcPts val="0"/>
              </a:spcBef>
              <a:spcAft>
                <a:spcPts val="0"/>
              </a:spcAft>
              <a:buSzPts val="1200"/>
              <a:buChar char="•"/>
            </a:pPr>
            <a:r>
              <a:rPr lang="en-US" sz="1200"/>
              <a:t>Eccentricity</a:t>
            </a:r>
            <a:endParaRPr sz="1200"/>
          </a:p>
          <a:p>
            <a:pPr indent="0" lvl="0" marL="0" rtl="0" algn="l">
              <a:spcBef>
                <a:spcPts val="360"/>
              </a:spcBef>
              <a:spcAft>
                <a:spcPts val="0"/>
              </a:spcAft>
              <a:buNone/>
            </a:pPr>
            <a:r>
              <a:t/>
            </a:r>
            <a:endParaRPr sz="1200"/>
          </a:p>
          <a:p>
            <a:pPr indent="0" lvl="0" marL="0" rtl="0" algn="l">
              <a:spcBef>
                <a:spcPts val="360"/>
              </a:spcBef>
              <a:spcAft>
                <a:spcPts val="0"/>
              </a:spcAft>
              <a:buNone/>
            </a:pPr>
            <a:r>
              <a:rPr b="1" lang="en-US" sz="1200"/>
              <a:t>3️. Haralick Texture Features (13 values)</a:t>
            </a:r>
            <a:endParaRPr b="1" sz="1200"/>
          </a:p>
          <a:p>
            <a:pPr indent="0" lvl="0" marL="0" rtl="0" algn="l">
              <a:spcBef>
                <a:spcPts val="360"/>
              </a:spcBef>
              <a:spcAft>
                <a:spcPts val="0"/>
              </a:spcAft>
              <a:buNone/>
            </a:pPr>
            <a:r>
              <a:rPr lang="en-US" sz="1200"/>
              <a:t>Computed from the gray-level co-occurrence matrix:</a:t>
            </a:r>
            <a:endParaRPr sz="1200"/>
          </a:p>
          <a:p>
            <a:pPr indent="-304800" lvl="0" marL="457200" rtl="0" algn="l">
              <a:spcBef>
                <a:spcPts val="360"/>
              </a:spcBef>
              <a:spcAft>
                <a:spcPts val="0"/>
              </a:spcAft>
              <a:buSzPts val="1200"/>
              <a:buChar char="•"/>
            </a:pPr>
            <a:r>
              <a:rPr lang="en-US" sz="1200"/>
              <a:t>Contrast</a:t>
            </a:r>
            <a:endParaRPr sz="1200"/>
          </a:p>
          <a:p>
            <a:pPr indent="-304800" lvl="0" marL="457200" rtl="0" algn="l">
              <a:spcBef>
                <a:spcPts val="0"/>
              </a:spcBef>
              <a:spcAft>
                <a:spcPts val="0"/>
              </a:spcAft>
              <a:buSzPts val="1200"/>
              <a:buChar char="•"/>
            </a:pPr>
            <a:r>
              <a:rPr lang="en-US" sz="1200"/>
              <a:t>Dissimilarity</a:t>
            </a:r>
            <a:endParaRPr sz="1200"/>
          </a:p>
          <a:p>
            <a:pPr indent="-304800" lvl="0" marL="457200" rtl="0" algn="l">
              <a:spcBef>
                <a:spcPts val="0"/>
              </a:spcBef>
              <a:spcAft>
                <a:spcPts val="0"/>
              </a:spcAft>
              <a:buSzPts val="1200"/>
              <a:buChar char="•"/>
            </a:pPr>
            <a:r>
              <a:rPr lang="en-US" sz="1200"/>
              <a:t>Homogeneity</a:t>
            </a:r>
            <a:endParaRPr sz="1200"/>
          </a:p>
          <a:p>
            <a:pPr indent="-304800" lvl="0" marL="457200" rtl="0" algn="l">
              <a:spcBef>
                <a:spcPts val="0"/>
              </a:spcBef>
              <a:spcAft>
                <a:spcPts val="0"/>
              </a:spcAft>
              <a:buSzPts val="1200"/>
              <a:buChar char="•"/>
            </a:pPr>
            <a:r>
              <a:rPr lang="en-US" sz="1200"/>
              <a:t>ASM</a:t>
            </a:r>
            <a:endParaRPr sz="1200"/>
          </a:p>
          <a:p>
            <a:pPr indent="-304800" lvl="0" marL="457200" rtl="0" algn="l">
              <a:spcBef>
                <a:spcPts val="0"/>
              </a:spcBef>
              <a:spcAft>
                <a:spcPts val="0"/>
              </a:spcAft>
              <a:buSzPts val="1200"/>
              <a:buChar char="•"/>
            </a:pPr>
            <a:r>
              <a:rPr lang="en-US" sz="1200"/>
              <a:t>Energy</a:t>
            </a:r>
            <a:endParaRPr sz="1200"/>
          </a:p>
          <a:p>
            <a:pPr indent="-304800" lvl="0" marL="457200" rtl="0" algn="l">
              <a:spcBef>
                <a:spcPts val="0"/>
              </a:spcBef>
              <a:spcAft>
                <a:spcPts val="0"/>
              </a:spcAft>
              <a:buSzPts val="1200"/>
              <a:buChar char="•"/>
            </a:pPr>
            <a:r>
              <a:rPr lang="en-US" sz="1200"/>
              <a:t>Entropy</a:t>
            </a:r>
            <a:endParaRPr sz="1200"/>
          </a:p>
          <a:p>
            <a:pPr indent="-304800" lvl="0" marL="457200" rtl="0" algn="l">
              <a:spcBef>
                <a:spcPts val="0"/>
              </a:spcBef>
              <a:spcAft>
                <a:spcPts val="0"/>
              </a:spcAft>
              <a:buSzPts val="1200"/>
              <a:buChar char="•"/>
            </a:pPr>
            <a:r>
              <a:rPr lang="en-US" sz="1200"/>
              <a:t>Correlation</a:t>
            </a:r>
            <a:endParaRPr sz="1200"/>
          </a:p>
          <a:p>
            <a:pPr indent="-304800" lvl="0" marL="457200" rtl="0" algn="l">
              <a:spcBef>
                <a:spcPts val="0"/>
              </a:spcBef>
              <a:spcAft>
                <a:spcPts val="0"/>
              </a:spcAft>
              <a:buSzPts val="1200"/>
              <a:buChar char="•"/>
            </a:pPr>
            <a:r>
              <a:rPr lang="en-US" sz="1200"/>
              <a:t>Cluster Shade</a:t>
            </a:r>
            <a:endParaRPr sz="1200"/>
          </a:p>
          <a:p>
            <a:pPr indent="-304800" lvl="0" marL="457200" rtl="0" algn="l">
              <a:spcBef>
                <a:spcPts val="0"/>
              </a:spcBef>
              <a:spcAft>
                <a:spcPts val="0"/>
              </a:spcAft>
              <a:buSzPts val="1200"/>
              <a:buChar char="•"/>
            </a:pPr>
            <a:r>
              <a:rPr lang="en-US" sz="1200"/>
              <a:t>Cluster Prominence</a:t>
            </a:r>
            <a:endParaRPr sz="1200"/>
          </a:p>
          <a:p>
            <a:pPr indent="-304800" lvl="0" marL="457200" rtl="0" algn="l">
              <a:spcBef>
                <a:spcPts val="0"/>
              </a:spcBef>
              <a:spcAft>
                <a:spcPts val="0"/>
              </a:spcAft>
              <a:buSzPts val="1200"/>
              <a:buChar char="•"/>
            </a:pPr>
            <a:r>
              <a:rPr lang="en-US" sz="1200"/>
              <a:t>And others (total = 13)</a:t>
            </a:r>
            <a:endParaRPr sz="1200"/>
          </a:p>
          <a:p>
            <a:pPr indent="0" lvl="0" marL="0" rtl="0" algn="l">
              <a:spcBef>
                <a:spcPts val="360"/>
              </a:spcBef>
              <a:spcAft>
                <a:spcPts val="0"/>
              </a:spcAft>
              <a:buNone/>
            </a:pPr>
            <a:r>
              <a:rPr lang="en-US" sz="1200"/>
              <a:t>These describe texture complexity, smoothness, repetitiveness, and spatial patterns.</a:t>
            </a:r>
            <a:endParaRPr sz="1200"/>
          </a:p>
          <a:p>
            <a:pPr indent="0" lvl="0" marL="0" rtl="0" algn="l">
              <a:spcBef>
                <a:spcPts val="360"/>
              </a:spcBef>
              <a:spcAft>
                <a:spcPts val="0"/>
              </a:spcAft>
              <a:buNone/>
            </a:pPr>
            <a:r>
              <a:t/>
            </a:r>
            <a:endParaRPr sz="1200"/>
          </a:p>
        </p:txBody>
      </p:sp>
      <p:sp>
        <p:nvSpPr>
          <p:cNvPr id="516" name="Google Shape;516;p62"/>
          <p:cNvSpPr txBox="1"/>
          <p:nvPr/>
        </p:nvSpPr>
        <p:spPr>
          <a:xfrm>
            <a:off x="4777700" y="788600"/>
            <a:ext cx="3817800" cy="3324600"/>
          </a:xfrm>
          <a:prstGeom prst="rect">
            <a:avLst/>
          </a:prstGeom>
          <a:noFill/>
          <a:ln>
            <a:noFill/>
          </a:ln>
        </p:spPr>
        <p:txBody>
          <a:bodyPr anchorCtr="0" anchor="t" bIns="91425" lIns="91425" spcFirstLastPara="1" rIns="91425" wrap="square" tIns="91425">
            <a:spAutoFit/>
          </a:bodyPr>
          <a:lstStyle/>
          <a:p>
            <a:pPr indent="0" lvl="0" marL="0" rtl="0" algn="l">
              <a:spcBef>
                <a:spcPts val="360"/>
              </a:spcBef>
              <a:spcAft>
                <a:spcPts val="0"/>
              </a:spcAft>
              <a:buNone/>
            </a:pPr>
            <a:r>
              <a:rPr b="1" lang="en-US" sz="1200">
                <a:solidFill>
                  <a:schemeClr val="dk1"/>
                </a:solidFill>
                <a:latin typeface="Calibri"/>
                <a:ea typeface="Calibri"/>
                <a:cs typeface="Calibri"/>
                <a:sym typeface="Calibri"/>
              </a:rPr>
              <a:t>4️.Fractal Dimension (1 value)</a:t>
            </a:r>
            <a:endParaRPr b="1" sz="1200">
              <a:solidFill>
                <a:schemeClr val="dk1"/>
              </a:solidFill>
              <a:latin typeface="Calibri"/>
              <a:ea typeface="Calibri"/>
              <a:cs typeface="Calibri"/>
              <a:sym typeface="Calibri"/>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From box counting method:</a:t>
            </a:r>
            <a:endParaRPr sz="1200">
              <a:solidFill>
                <a:schemeClr val="dk1"/>
              </a:solidFill>
              <a:latin typeface="Calibri"/>
              <a:ea typeface="Calibri"/>
              <a:cs typeface="Calibri"/>
              <a:sym typeface="Calibri"/>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Measures boundary complexity / roughness.</a:t>
            </a:r>
            <a:endParaRPr sz="1200">
              <a:solidFill>
                <a:schemeClr val="dk1"/>
              </a:solidFill>
              <a:latin typeface="Calibri"/>
              <a:ea typeface="Calibri"/>
              <a:cs typeface="Calibri"/>
              <a:sym typeface="Calibri"/>
            </a:endParaRPr>
          </a:p>
          <a:p>
            <a:pPr indent="0" lvl="0" marL="0" rtl="0" algn="l">
              <a:spcBef>
                <a:spcPts val="360"/>
              </a:spcBef>
              <a:spcAft>
                <a:spcPts val="0"/>
              </a:spcAft>
              <a:buNone/>
            </a:pPr>
            <a:r>
              <a:t/>
            </a:r>
            <a:endParaRPr sz="1200">
              <a:solidFill>
                <a:schemeClr val="dk1"/>
              </a:solidFill>
              <a:latin typeface="Calibri"/>
              <a:ea typeface="Calibri"/>
              <a:cs typeface="Calibri"/>
              <a:sym typeface="Calibri"/>
            </a:endParaRPr>
          </a:p>
          <a:p>
            <a:pPr indent="0" lvl="0" marL="0" rtl="0" algn="l">
              <a:spcBef>
                <a:spcPts val="360"/>
              </a:spcBef>
              <a:spcAft>
                <a:spcPts val="0"/>
              </a:spcAft>
              <a:buNone/>
            </a:pPr>
            <a:r>
              <a:rPr b="1" lang="en-US" sz="1200">
                <a:solidFill>
                  <a:schemeClr val="dk1"/>
                </a:solidFill>
                <a:latin typeface="Calibri"/>
                <a:ea typeface="Calibri"/>
                <a:cs typeface="Calibri"/>
                <a:sym typeface="Calibri"/>
              </a:rPr>
              <a:t>5️.Chain Code Histogram (8 values)</a:t>
            </a:r>
            <a:endParaRPr b="1" sz="1200">
              <a:solidFill>
                <a:schemeClr val="dk1"/>
              </a:solidFill>
              <a:latin typeface="Calibri"/>
              <a:ea typeface="Calibri"/>
              <a:cs typeface="Calibri"/>
              <a:sym typeface="Calibri"/>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Directional frequencies of contour movements (8-direction chain code):</a:t>
            </a:r>
            <a:endParaRPr sz="1200">
              <a:solidFill>
                <a:schemeClr val="dk1"/>
              </a:solidFill>
              <a:latin typeface="Calibri"/>
              <a:ea typeface="Calibri"/>
              <a:cs typeface="Calibri"/>
              <a:sym typeface="Calibri"/>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Histogram bins: directions 0–7</a:t>
            </a:r>
            <a:endParaRPr sz="1200">
              <a:solidFill>
                <a:schemeClr val="dk1"/>
              </a:solidFill>
              <a:latin typeface="Calibri"/>
              <a:ea typeface="Calibri"/>
              <a:cs typeface="Calibri"/>
              <a:sym typeface="Calibri"/>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Useful for capturing shape outline orientation.</a:t>
            </a:r>
            <a:endParaRPr sz="1200">
              <a:solidFill>
                <a:schemeClr val="dk1"/>
              </a:solidFill>
              <a:latin typeface="Calibri"/>
              <a:ea typeface="Calibri"/>
              <a:cs typeface="Calibri"/>
              <a:sym typeface="Calibri"/>
            </a:endParaRPr>
          </a:p>
          <a:p>
            <a:pPr indent="0" lvl="0" marL="0" rtl="0" algn="l">
              <a:spcBef>
                <a:spcPts val="360"/>
              </a:spcBef>
              <a:spcAft>
                <a:spcPts val="0"/>
              </a:spcAft>
              <a:buNone/>
            </a:pPr>
            <a:r>
              <a:t/>
            </a:r>
            <a:endParaRPr sz="1200">
              <a:solidFill>
                <a:schemeClr val="dk1"/>
              </a:solidFill>
              <a:latin typeface="Calibri"/>
              <a:ea typeface="Calibri"/>
              <a:cs typeface="Calibri"/>
              <a:sym typeface="Calibri"/>
            </a:endParaRPr>
          </a:p>
          <a:p>
            <a:pPr indent="0" lvl="0" marL="0" rtl="0" algn="l">
              <a:spcBef>
                <a:spcPts val="360"/>
              </a:spcBef>
              <a:spcAft>
                <a:spcPts val="0"/>
              </a:spcAft>
              <a:buNone/>
            </a:pPr>
            <a:r>
              <a:rPr b="1" lang="en-US" sz="1200">
                <a:solidFill>
                  <a:schemeClr val="dk1"/>
                </a:solidFill>
                <a:latin typeface="Calibri"/>
                <a:ea typeface="Calibri"/>
                <a:cs typeface="Calibri"/>
                <a:sym typeface="Calibri"/>
              </a:rPr>
              <a:t>6️</a:t>
            </a:r>
            <a:r>
              <a:rPr b="1" lang="en-US" sz="1200">
                <a:solidFill>
                  <a:schemeClr val="dk1"/>
                </a:solidFill>
                <a:latin typeface="Calibri"/>
                <a:ea typeface="Calibri"/>
                <a:cs typeface="Calibri"/>
                <a:sym typeface="Calibri"/>
              </a:rPr>
              <a:t>.LBP Histogram</a:t>
            </a:r>
            <a:endParaRPr b="1" sz="1200">
              <a:solidFill>
                <a:schemeClr val="dk1"/>
              </a:solidFill>
              <a:latin typeface="Calibri"/>
              <a:ea typeface="Calibri"/>
              <a:cs typeface="Calibri"/>
              <a:sym typeface="Calibri"/>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Local Binary Pattern texture descriptor:</a:t>
            </a:r>
            <a:endParaRPr sz="1200">
              <a:solidFill>
                <a:schemeClr val="dk1"/>
              </a:solidFill>
              <a:latin typeface="Calibri"/>
              <a:ea typeface="Calibri"/>
              <a:cs typeface="Calibri"/>
              <a:sym typeface="Calibri"/>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histogram of uniform patterns</a:t>
            </a:r>
            <a:endParaRPr sz="1200">
              <a:solidFill>
                <a:schemeClr val="dk1"/>
              </a:solidFill>
              <a:latin typeface="Calibri"/>
              <a:ea typeface="Calibri"/>
              <a:cs typeface="Calibri"/>
              <a:sym typeface="Calibri"/>
            </a:endParaRPr>
          </a:p>
          <a:p>
            <a:pPr indent="0" lvl="0" marL="0" rtl="0" algn="l">
              <a:spcBef>
                <a:spcPts val="360"/>
              </a:spcBef>
              <a:spcAft>
                <a:spcPts val="0"/>
              </a:spcAft>
              <a:buNone/>
            </a:pPr>
            <a:r>
              <a:rPr lang="en-US" sz="1200">
                <a:solidFill>
                  <a:schemeClr val="dk1"/>
                </a:solidFill>
                <a:latin typeface="Calibri"/>
                <a:ea typeface="Calibri"/>
                <a:cs typeface="Calibri"/>
                <a:sym typeface="Calibri"/>
              </a:rPr>
              <a:t>Captures local micro-texture.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63"/>
          <p:cNvSpPr txBox="1"/>
          <p:nvPr>
            <p:ph type="title"/>
          </p:nvPr>
        </p:nvSpPr>
        <p:spPr>
          <a:xfrm>
            <a:off x="457200" y="-22321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300"/>
              <a:t>Step 8 and 9: Classifier Training and Testing</a:t>
            </a:r>
            <a:endParaRPr sz="3300"/>
          </a:p>
        </p:txBody>
      </p:sp>
      <p:sp>
        <p:nvSpPr>
          <p:cNvPr id="523" name="Google Shape;523;p63"/>
          <p:cNvSpPr txBox="1"/>
          <p:nvPr>
            <p:ph idx="1" type="body"/>
          </p:nvPr>
        </p:nvSpPr>
        <p:spPr>
          <a:xfrm>
            <a:off x="457200" y="808200"/>
            <a:ext cx="8229600" cy="4353000"/>
          </a:xfrm>
          <a:prstGeom prst="rect">
            <a:avLst/>
          </a:prstGeom>
        </p:spPr>
        <p:txBody>
          <a:bodyPr anchorCtr="0" anchor="t" bIns="45700" lIns="91425" spcFirstLastPara="1" rIns="91425" wrap="square" tIns="45700">
            <a:noAutofit/>
          </a:bodyPr>
          <a:lstStyle/>
          <a:p>
            <a:pPr indent="0" lvl="0" marL="0" rtl="0" algn="just">
              <a:lnSpc>
                <a:spcPct val="100000"/>
              </a:lnSpc>
              <a:spcBef>
                <a:spcPts val="0"/>
              </a:spcBef>
              <a:spcAft>
                <a:spcPts val="0"/>
              </a:spcAft>
              <a:buNone/>
            </a:pPr>
            <a:r>
              <a:rPr lang="en-US" sz="1300"/>
              <a:t>Using the feature vectors, train a Support Vector Machine (SVM) classifier. Steps used:</a:t>
            </a:r>
            <a:br>
              <a:rPr lang="en-US" sz="2200"/>
            </a:br>
            <a:r>
              <a:rPr b="1" lang="en-US" sz="1100">
                <a:latin typeface="Arial"/>
                <a:ea typeface="Arial"/>
                <a:cs typeface="Arial"/>
                <a:sym typeface="Arial"/>
              </a:rPr>
              <a:t>Extracts feature vectors and labels</a:t>
            </a:r>
            <a:endParaRPr b="1" sz="1100">
              <a:latin typeface="Arial"/>
              <a:ea typeface="Arial"/>
              <a:cs typeface="Arial"/>
              <a:sym typeface="Arial"/>
            </a:endParaRPr>
          </a:p>
          <a:p>
            <a:pPr indent="-298450" lvl="0" marL="457200" rtl="0" algn="l">
              <a:lnSpc>
                <a:spcPct val="100000"/>
              </a:lnSpc>
              <a:spcBef>
                <a:spcPts val="1200"/>
              </a:spcBef>
              <a:spcAft>
                <a:spcPts val="0"/>
              </a:spcAft>
              <a:buSzPts val="1100"/>
              <a:buChar char="●"/>
            </a:pPr>
            <a:r>
              <a:rPr lang="en-US" sz="1100">
                <a:latin typeface="Arial"/>
                <a:ea typeface="Arial"/>
                <a:cs typeface="Arial"/>
                <a:sym typeface="Arial"/>
              </a:rPr>
              <a:t>Builds matrix </a:t>
            </a:r>
            <a:r>
              <a:rPr b="1" lang="en-US" sz="1100">
                <a:latin typeface="Arial"/>
                <a:ea typeface="Arial"/>
                <a:cs typeface="Arial"/>
                <a:sym typeface="Arial"/>
              </a:rPr>
              <a:t>X</a:t>
            </a:r>
            <a:r>
              <a:rPr lang="en-US" sz="1100">
                <a:latin typeface="Arial"/>
                <a:ea typeface="Arial"/>
                <a:cs typeface="Arial"/>
                <a:sym typeface="Arial"/>
              </a:rPr>
              <a:t> containing all final feature vectors.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Creates label vector </a:t>
            </a:r>
            <a:r>
              <a:rPr b="1" lang="en-US" sz="1100">
                <a:latin typeface="Arial"/>
                <a:ea typeface="Arial"/>
                <a:cs typeface="Arial"/>
                <a:sym typeface="Arial"/>
              </a:rPr>
              <a:t>y</a:t>
            </a:r>
            <a:r>
              <a:rPr lang="en-US" sz="1100">
                <a:latin typeface="Arial"/>
                <a:ea typeface="Arial"/>
                <a:cs typeface="Arial"/>
                <a:sym typeface="Arial"/>
              </a:rPr>
              <a:t> where:</a:t>
            </a:r>
            <a:endParaRPr sz="1100">
              <a:latin typeface="Arial"/>
              <a:ea typeface="Arial"/>
              <a:cs typeface="Arial"/>
              <a:sym typeface="Arial"/>
            </a:endParaRPr>
          </a:p>
          <a:p>
            <a:pPr indent="-298450" lvl="1" marL="914400" rtl="0" algn="l">
              <a:lnSpc>
                <a:spcPct val="100000"/>
              </a:lnSpc>
              <a:spcBef>
                <a:spcPts val="0"/>
              </a:spcBef>
              <a:spcAft>
                <a:spcPts val="0"/>
              </a:spcAft>
              <a:buSzPts val="1100"/>
              <a:buChar char="○"/>
            </a:pPr>
            <a:r>
              <a:rPr b="1" lang="en-US" sz="1100">
                <a:latin typeface="Arial"/>
                <a:ea typeface="Arial"/>
                <a:cs typeface="Arial"/>
                <a:sym typeface="Arial"/>
              </a:rPr>
              <a:t>1 = Drone (DT)</a:t>
            </a:r>
            <a:endParaRPr b="1" sz="1100">
              <a:latin typeface="Arial"/>
              <a:ea typeface="Arial"/>
              <a:cs typeface="Arial"/>
              <a:sym typeface="Arial"/>
            </a:endParaRPr>
          </a:p>
          <a:p>
            <a:pPr indent="-298450" lvl="1" marL="914400" rtl="0" algn="l">
              <a:lnSpc>
                <a:spcPct val="100000"/>
              </a:lnSpc>
              <a:spcBef>
                <a:spcPts val="0"/>
              </a:spcBef>
              <a:spcAft>
                <a:spcPts val="0"/>
              </a:spcAft>
              <a:buSzPts val="1100"/>
              <a:buChar char="○"/>
            </a:pPr>
            <a:r>
              <a:rPr b="1" lang="en-US" sz="1100">
                <a:latin typeface="Arial"/>
                <a:ea typeface="Arial"/>
                <a:cs typeface="Arial"/>
                <a:sym typeface="Arial"/>
              </a:rPr>
              <a:t>0 = Bird (BT)</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Classification is therefore </a:t>
            </a:r>
            <a:r>
              <a:rPr b="1" lang="en-US" sz="1100">
                <a:latin typeface="Arial"/>
                <a:ea typeface="Arial"/>
                <a:cs typeface="Arial"/>
                <a:sym typeface="Arial"/>
              </a:rPr>
              <a:t>binary: bird vs drone</a:t>
            </a:r>
            <a:r>
              <a:rPr lang="en-US" sz="1100">
                <a:latin typeface="Arial"/>
                <a:ea typeface="Arial"/>
                <a:cs typeface="Arial"/>
                <a:sym typeface="Arial"/>
              </a:rPr>
              <a:t>.</a:t>
            </a:r>
            <a:endParaRPr sz="1100">
              <a:latin typeface="Arial"/>
              <a:ea typeface="Arial"/>
              <a:cs typeface="Arial"/>
              <a:sym typeface="Arial"/>
            </a:endParaRPr>
          </a:p>
          <a:p>
            <a:pPr indent="0" lvl="0" marL="0" rtl="0" algn="l">
              <a:lnSpc>
                <a:spcPct val="100000"/>
              </a:lnSpc>
              <a:spcBef>
                <a:spcPts val="1200"/>
              </a:spcBef>
              <a:spcAft>
                <a:spcPts val="0"/>
              </a:spcAft>
              <a:buNone/>
            </a:pPr>
            <a:r>
              <a:rPr b="1" lang="en-US" sz="1100">
                <a:latin typeface="Arial"/>
                <a:ea typeface="Arial"/>
                <a:cs typeface="Arial"/>
                <a:sym typeface="Arial"/>
              </a:rPr>
              <a:t>Splits dataset into training and validation sets</a:t>
            </a:r>
            <a:endParaRPr b="1" sz="1100">
              <a:latin typeface="Arial"/>
              <a:ea typeface="Arial"/>
              <a:cs typeface="Arial"/>
              <a:sym typeface="Arial"/>
            </a:endParaRPr>
          </a:p>
          <a:p>
            <a:pPr indent="-298450" lvl="0" marL="457200" rtl="0" algn="l">
              <a:lnSpc>
                <a:spcPct val="100000"/>
              </a:lnSpc>
              <a:spcBef>
                <a:spcPts val="1200"/>
              </a:spcBef>
              <a:spcAft>
                <a:spcPts val="0"/>
              </a:spcAft>
              <a:buSzPts val="1100"/>
              <a:buChar char="●"/>
            </a:pPr>
            <a:r>
              <a:rPr lang="en-US" sz="1100">
                <a:latin typeface="Arial"/>
                <a:ea typeface="Arial"/>
                <a:cs typeface="Arial"/>
                <a:sym typeface="Arial"/>
              </a:rPr>
              <a:t>Uses an </a:t>
            </a:r>
            <a:r>
              <a:rPr b="1" lang="en-US" sz="1100">
                <a:latin typeface="Arial"/>
                <a:ea typeface="Arial"/>
                <a:cs typeface="Arial"/>
                <a:sym typeface="Arial"/>
              </a:rPr>
              <a:t>80/20 split</a:t>
            </a:r>
            <a:r>
              <a:rPr lang="en-US" sz="1100">
                <a:latin typeface="Arial"/>
                <a:ea typeface="Arial"/>
                <a:cs typeface="Arial"/>
                <a:sym typeface="Arial"/>
              </a:rPr>
              <a:t>.</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solidFill>
                  <a:srgbClr val="188038"/>
                </a:solidFill>
                <a:latin typeface="Roboto Mono"/>
                <a:ea typeface="Roboto Mono"/>
                <a:cs typeface="Roboto Mono"/>
                <a:sym typeface="Roboto Mono"/>
              </a:rPr>
              <a:t>stratify=y</a:t>
            </a:r>
            <a:r>
              <a:rPr lang="en-US" sz="1100">
                <a:latin typeface="Arial"/>
                <a:ea typeface="Arial"/>
                <a:cs typeface="Arial"/>
                <a:sym typeface="Arial"/>
              </a:rPr>
              <a:t> ensures equal proportion of birds and drones in both sets.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Helps evaluate the model on unseen data.</a:t>
            </a:r>
            <a:endParaRPr sz="1100">
              <a:latin typeface="Arial"/>
              <a:ea typeface="Arial"/>
              <a:cs typeface="Arial"/>
              <a:sym typeface="Arial"/>
            </a:endParaRPr>
          </a:p>
          <a:p>
            <a:pPr indent="0" lvl="0" marL="0" rtl="0" algn="l">
              <a:lnSpc>
                <a:spcPct val="100000"/>
              </a:lnSpc>
              <a:spcBef>
                <a:spcPts val="1200"/>
              </a:spcBef>
              <a:spcAft>
                <a:spcPts val="0"/>
              </a:spcAft>
              <a:buNone/>
            </a:pPr>
            <a:r>
              <a:rPr b="1" lang="en-US" sz="1100">
                <a:latin typeface="Arial"/>
                <a:ea typeface="Arial"/>
                <a:cs typeface="Arial"/>
                <a:sym typeface="Arial"/>
              </a:rPr>
              <a:t>Builds an SVM classification pipeline</a:t>
            </a:r>
            <a:endParaRPr b="1" sz="1100">
              <a:latin typeface="Arial"/>
              <a:ea typeface="Arial"/>
              <a:cs typeface="Arial"/>
              <a:sym typeface="Arial"/>
            </a:endParaRPr>
          </a:p>
          <a:p>
            <a:pPr indent="-298450" lvl="0" marL="457200" rtl="0" algn="l">
              <a:lnSpc>
                <a:spcPct val="100000"/>
              </a:lnSpc>
              <a:spcBef>
                <a:spcPts val="1200"/>
              </a:spcBef>
              <a:spcAft>
                <a:spcPts val="0"/>
              </a:spcAft>
              <a:buSzPts val="1100"/>
              <a:buChar char="●"/>
            </a:pPr>
            <a:r>
              <a:rPr lang="en-US" sz="1100">
                <a:latin typeface="Arial"/>
                <a:ea typeface="Arial"/>
                <a:cs typeface="Arial"/>
                <a:sym typeface="Arial"/>
              </a:rPr>
              <a:t>Applies </a:t>
            </a:r>
            <a:r>
              <a:rPr b="1" lang="en-US" sz="1100">
                <a:latin typeface="Arial"/>
                <a:ea typeface="Arial"/>
                <a:cs typeface="Arial"/>
                <a:sym typeface="Arial"/>
              </a:rPr>
              <a:t>StandardScaler()</a:t>
            </a:r>
            <a:r>
              <a:rPr lang="en-US" sz="1100">
                <a:latin typeface="Arial"/>
                <a:ea typeface="Arial"/>
                <a:cs typeface="Arial"/>
                <a:sym typeface="Arial"/>
              </a:rPr>
              <a:t> to normalize all features.</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Trains an </a:t>
            </a:r>
            <a:r>
              <a:rPr b="1" lang="en-US" sz="1100">
                <a:latin typeface="Arial"/>
                <a:ea typeface="Arial"/>
                <a:cs typeface="Arial"/>
                <a:sym typeface="Arial"/>
              </a:rPr>
              <a:t>SVM with RBF kernel</a:t>
            </a:r>
            <a:r>
              <a:rPr lang="en-US" sz="1100">
                <a:latin typeface="Arial"/>
                <a:ea typeface="Arial"/>
                <a:cs typeface="Arial"/>
                <a:sym typeface="Arial"/>
              </a:rPr>
              <a:t>, which captures non-linear boundaries.</a:t>
            </a:r>
            <a:endParaRPr sz="1100">
              <a:latin typeface="Arial"/>
              <a:ea typeface="Arial"/>
              <a:cs typeface="Arial"/>
              <a:sym typeface="Arial"/>
            </a:endParaRPr>
          </a:p>
          <a:p>
            <a:pPr indent="0" lvl="0" marL="0" rtl="0" algn="l">
              <a:lnSpc>
                <a:spcPct val="100000"/>
              </a:lnSpc>
              <a:spcBef>
                <a:spcPts val="1200"/>
              </a:spcBef>
              <a:spcAft>
                <a:spcPts val="0"/>
              </a:spcAft>
              <a:buNone/>
            </a:pPr>
            <a:r>
              <a:rPr b="1" lang="en-US" sz="1100">
                <a:latin typeface="Arial"/>
                <a:ea typeface="Arial"/>
                <a:cs typeface="Arial"/>
                <a:sym typeface="Arial"/>
              </a:rPr>
              <a:t>Trains the SVM model</a:t>
            </a:r>
            <a:endParaRPr b="1" sz="1100">
              <a:latin typeface="Arial"/>
              <a:ea typeface="Arial"/>
              <a:cs typeface="Arial"/>
              <a:sym typeface="Arial"/>
            </a:endParaRPr>
          </a:p>
          <a:p>
            <a:pPr indent="-298450" lvl="0" marL="457200" rtl="0" algn="l">
              <a:lnSpc>
                <a:spcPct val="100000"/>
              </a:lnSpc>
              <a:spcBef>
                <a:spcPts val="1200"/>
              </a:spcBef>
              <a:spcAft>
                <a:spcPts val="0"/>
              </a:spcAft>
              <a:buSzPts val="1100"/>
              <a:buChar char="●"/>
            </a:pPr>
            <a:r>
              <a:rPr lang="en-US" sz="1100">
                <a:latin typeface="Arial"/>
                <a:ea typeface="Arial"/>
                <a:cs typeface="Arial"/>
                <a:sym typeface="Arial"/>
              </a:rPr>
              <a:t>Fits the pipeline (</a:t>
            </a:r>
            <a:r>
              <a:rPr lang="en-US" sz="1100">
                <a:solidFill>
                  <a:srgbClr val="188038"/>
                </a:solidFill>
                <a:latin typeface="Roboto Mono"/>
                <a:ea typeface="Roboto Mono"/>
                <a:cs typeface="Roboto Mono"/>
                <a:sym typeface="Roboto Mono"/>
              </a:rPr>
              <a:t>scaler + SVM</a:t>
            </a:r>
            <a:r>
              <a:rPr lang="en-US" sz="1100">
                <a:latin typeface="Arial"/>
                <a:ea typeface="Arial"/>
                <a:cs typeface="Arial"/>
                <a:sym typeface="Arial"/>
              </a:rPr>
              <a:t>) on the training data.</a:t>
            </a:r>
            <a:endParaRPr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Learns the decision boundary that separates birds from drones.</a:t>
            </a:r>
            <a:endParaRPr sz="1100">
              <a:latin typeface="Arial"/>
              <a:ea typeface="Arial"/>
              <a:cs typeface="Arial"/>
              <a:sym typeface="Arial"/>
            </a:endParaRPr>
          </a:p>
          <a:p>
            <a:pPr indent="0" lvl="0" marL="0" rtl="0" algn="l">
              <a:lnSpc>
                <a:spcPct val="100000"/>
              </a:lnSpc>
              <a:spcBef>
                <a:spcPts val="1200"/>
              </a:spcBef>
              <a:spcAft>
                <a:spcPts val="0"/>
              </a:spcAft>
              <a:buNone/>
            </a:pPr>
            <a:r>
              <a:rPr b="1" lang="en-US" sz="1100">
                <a:latin typeface="Arial"/>
                <a:ea typeface="Arial"/>
                <a:cs typeface="Arial"/>
                <a:sym typeface="Arial"/>
              </a:rPr>
              <a:t>Saves the trained SVM model to disk</a:t>
            </a:r>
            <a:endParaRPr b="1" sz="1100">
              <a:latin typeface="Arial"/>
              <a:ea typeface="Arial"/>
              <a:cs typeface="Arial"/>
              <a:sym typeface="Arial"/>
            </a:endParaRPr>
          </a:p>
          <a:p>
            <a:pPr indent="-298450" lvl="0" marL="457200" rtl="0" algn="l">
              <a:lnSpc>
                <a:spcPct val="100000"/>
              </a:lnSpc>
              <a:spcBef>
                <a:spcPts val="1200"/>
              </a:spcBef>
              <a:spcAft>
                <a:spcPts val="0"/>
              </a:spcAft>
              <a:buSzPts val="1100"/>
              <a:buChar char="●"/>
            </a:pPr>
            <a:r>
              <a:rPr lang="en-US" sz="1100">
                <a:latin typeface="Arial"/>
                <a:ea typeface="Arial"/>
                <a:cs typeface="Arial"/>
                <a:sym typeface="Arial"/>
              </a:rPr>
              <a:t>Uses </a:t>
            </a:r>
            <a:r>
              <a:rPr lang="en-US" sz="1100">
                <a:solidFill>
                  <a:srgbClr val="188038"/>
                </a:solidFill>
                <a:latin typeface="Roboto Mono"/>
                <a:ea typeface="Roboto Mono"/>
                <a:cs typeface="Roboto Mono"/>
                <a:sym typeface="Roboto Mono"/>
              </a:rPr>
              <a:t>joblib.dump()</a:t>
            </a:r>
            <a:r>
              <a:rPr lang="en-US" sz="1100">
                <a:latin typeface="Arial"/>
                <a:ea typeface="Arial"/>
                <a:cs typeface="Arial"/>
                <a:sym typeface="Arial"/>
              </a:rPr>
              <a:t> to store the model as:</a:t>
            </a:r>
            <a:br>
              <a:rPr lang="en-US" sz="1100">
                <a:latin typeface="Arial"/>
                <a:ea typeface="Arial"/>
                <a:cs typeface="Arial"/>
                <a:sym typeface="Arial"/>
              </a:rPr>
            </a:br>
            <a:r>
              <a:rPr lang="en-US" sz="1100">
                <a:latin typeface="Arial"/>
                <a:ea typeface="Arial"/>
                <a:cs typeface="Arial"/>
                <a:sym typeface="Arial"/>
              </a:rPr>
              <a:t> </a:t>
            </a:r>
            <a:r>
              <a:rPr b="1" lang="en-US" sz="1100">
                <a:latin typeface="Arial"/>
                <a:ea typeface="Arial"/>
                <a:cs typeface="Arial"/>
                <a:sym typeface="Arial"/>
              </a:rPr>
              <a:t>svm_model_bird_vs_drone_final_features.pkl</a:t>
            </a:r>
            <a:endParaRPr b="1" sz="1100">
              <a:latin typeface="Arial"/>
              <a:ea typeface="Arial"/>
              <a:cs typeface="Arial"/>
              <a:sym typeface="Arial"/>
            </a:endParaRPr>
          </a:p>
          <a:p>
            <a:pPr indent="-298450" lvl="0" marL="457200" rtl="0" algn="l">
              <a:lnSpc>
                <a:spcPct val="100000"/>
              </a:lnSpc>
              <a:spcBef>
                <a:spcPts val="0"/>
              </a:spcBef>
              <a:spcAft>
                <a:spcPts val="0"/>
              </a:spcAft>
              <a:buSzPts val="1100"/>
              <a:buChar char="●"/>
            </a:pPr>
            <a:r>
              <a:rPr lang="en-US" sz="1100">
                <a:latin typeface="Arial"/>
                <a:ea typeface="Arial"/>
                <a:cs typeface="Arial"/>
                <a:sym typeface="Arial"/>
              </a:rPr>
              <a:t>Can later load the model for prediction without retraining.</a:t>
            </a:r>
            <a:endParaRPr sz="1100">
              <a:latin typeface="Arial"/>
              <a:ea typeface="Arial"/>
              <a:cs typeface="Arial"/>
              <a:sym typeface="Arial"/>
            </a:endParaRPr>
          </a:p>
          <a:p>
            <a:pPr indent="0" lvl="0" marL="0" rtl="0" algn="l">
              <a:lnSpc>
                <a:spcPct val="100000"/>
              </a:lnSpc>
              <a:spcBef>
                <a:spcPts val="1200"/>
              </a:spcBef>
              <a:spcAft>
                <a:spcPts val="0"/>
              </a:spcAft>
              <a:buNone/>
            </a:pPr>
            <a:r>
              <a:rPr b="1" lang="en-US" sz="1100">
                <a:latin typeface="Arial"/>
                <a:ea typeface="Arial"/>
                <a:cs typeface="Arial"/>
                <a:sym typeface="Arial"/>
              </a:rPr>
              <a:t>Testing</a:t>
            </a:r>
            <a:endParaRPr b="1" sz="1100">
              <a:latin typeface="Arial"/>
              <a:ea typeface="Arial"/>
              <a:cs typeface="Arial"/>
              <a:sym typeface="Arial"/>
            </a:endParaRPr>
          </a:p>
          <a:p>
            <a:pPr indent="-298450" lvl="0" marL="457200" rtl="0" algn="l">
              <a:lnSpc>
                <a:spcPct val="100000"/>
              </a:lnSpc>
              <a:spcBef>
                <a:spcPts val="1200"/>
              </a:spcBef>
              <a:spcAft>
                <a:spcPts val="0"/>
              </a:spcAft>
              <a:buSzPts val="1100"/>
              <a:buChar char="●"/>
            </a:pPr>
            <a:r>
              <a:rPr lang="en-US" sz="1100">
                <a:latin typeface="Arial"/>
                <a:ea typeface="Arial"/>
                <a:cs typeface="Arial"/>
                <a:sym typeface="Arial"/>
              </a:rPr>
              <a:t>Here we load the saved SVM model, predict labels for the validation feature vectors</a:t>
            </a:r>
            <a:endParaRPr sz="1100">
              <a:latin typeface="Arial"/>
              <a:ea typeface="Arial"/>
              <a:cs typeface="Arial"/>
              <a:sym typeface="Arial"/>
            </a:endParaRPr>
          </a:p>
          <a:p>
            <a:pPr indent="0" lvl="0" marL="0" rtl="0" algn="just">
              <a:lnSpc>
                <a:spcPct val="100000"/>
              </a:lnSpc>
              <a:spcBef>
                <a:spcPts val="1200"/>
              </a:spcBef>
              <a:spcAft>
                <a:spcPts val="0"/>
              </a:spcAft>
              <a:buClr>
                <a:schemeClr val="dk1"/>
              </a:buClr>
              <a:buSzPts val="1100"/>
              <a:buFont typeface="Arial"/>
              <a:buNone/>
            </a:pPr>
            <a:r>
              <a:t/>
            </a:r>
            <a:endParaRPr sz="22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4"/>
          <p:cNvSpPr txBox="1"/>
          <p:nvPr>
            <p:ph idx="1" type="body"/>
          </p:nvPr>
        </p:nvSpPr>
        <p:spPr>
          <a:xfrm>
            <a:off x="457200" y="605975"/>
            <a:ext cx="8229600" cy="43530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sz="1150"/>
              <a:t>[0 0 0 0 0 0 0 0 0 0 0 0 0 0 0 0 0 0 0 0 0 0 0 0 0 0 0 0 0 0 0 0 0 0 0 0 0</a:t>
            </a:r>
            <a:endParaRPr sz="1150"/>
          </a:p>
          <a:p>
            <a:pPr indent="0" lvl="0" marL="0" rtl="0" algn="l">
              <a:spcBef>
                <a:spcPts val="360"/>
              </a:spcBef>
              <a:spcAft>
                <a:spcPts val="0"/>
              </a:spcAft>
              <a:buNone/>
            </a:pPr>
            <a:r>
              <a:rPr lang="en-US" sz="1150"/>
              <a:t> 0 0 0 0 0 0 0 0 0 0 0 0 0 0 0 0 0 0 0 0 0 0 0 0 0 0 0 0 0 0 0 0 0 0 0 0 0</a:t>
            </a:r>
            <a:endParaRPr sz="1150"/>
          </a:p>
          <a:p>
            <a:pPr indent="0" lvl="0" marL="0" rtl="0" algn="l">
              <a:spcBef>
                <a:spcPts val="360"/>
              </a:spcBef>
              <a:spcAft>
                <a:spcPts val="0"/>
              </a:spcAft>
              <a:buNone/>
            </a:pPr>
            <a:r>
              <a:rPr lang="en-US" sz="1150"/>
              <a:t> 0 0 0 0 0 0 0 0 0 0 0 0 0 0 0 0 0 0 0 0 0 0 0 0 0 0 0 0 0 0 0 0 0 0 0 0 0</a:t>
            </a:r>
            <a:endParaRPr sz="1150"/>
          </a:p>
          <a:p>
            <a:pPr indent="0" lvl="0" marL="0" rtl="0" algn="l">
              <a:spcBef>
                <a:spcPts val="360"/>
              </a:spcBef>
              <a:spcAft>
                <a:spcPts val="0"/>
              </a:spcAft>
              <a:buNone/>
            </a:pPr>
            <a:r>
              <a:rPr lang="en-US" sz="1150"/>
              <a:t> 0 0 0 0 0 0 0 0 0 0 0 0 0 0 0 0 0 0 0 0 0 0 0 0 0 0 0 0 0 0 0 0 0 0 0 0 0</a:t>
            </a:r>
            <a:endParaRPr sz="1150"/>
          </a:p>
          <a:p>
            <a:pPr indent="0" lvl="0" marL="0" rtl="0" algn="l">
              <a:spcBef>
                <a:spcPts val="360"/>
              </a:spcBef>
              <a:spcAft>
                <a:spcPts val="0"/>
              </a:spcAft>
              <a:buNone/>
            </a:pPr>
            <a:r>
              <a:rPr lang="en-US" sz="1150"/>
              <a:t> 0 0 0 0 0 0 0 0 0 0 0 0 0 0 0 0 0 0 0 0 0 0 0 0 0 0 0 0 0 0 0 0 0 0 0 0 0</a:t>
            </a:r>
            <a:endParaRPr sz="1150"/>
          </a:p>
          <a:p>
            <a:pPr indent="0" lvl="0" marL="0" rtl="0" algn="l">
              <a:spcBef>
                <a:spcPts val="360"/>
              </a:spcBef>
              <a:spcAft>
                <a:spcPts val="0"/>
              </a:spcAft>
              <a:buNone/>
            </a:pPr>
            <a:r>
              <a:rPr lang="en-US" sz="1150"/>
              <a:t> 0 0 0 0 0 0 0 0 0 0 0 0 0 0 0 0 0 0 0 0 0 0 0 0 0 0 0 0 0 0 0 0 0 0 0 0 0</a:t>
            </a:r>
            <a:endParaRPr sz="1150"/>
          </a:p>
          <a:p>
            <a:pPr indent="0" lvl="0" marL="0" rtl="0" algn="l">
              <a:spcBef>
                <a:spcPts val="360"/>
              </a:spcBef>
              <a:spcAft>
                <a:spcPts val="0"/>
              </a:spcAft>
              <a:buNone/>
            </a:pPr>
            <a:r>
              <a:rPr lang="en-US" sz="1150"/>
              <a:t> 0 0 0 0 0 0 0 0 0 0 0 0 0 0 0 0 0 0 0 0 0 0 0 0 0 0 0 0 0 0 0 0 0 0 0 0 0</a:t>
            </a:r>
            <a:endParaRPr sz="1150"/>
          </a:p>
          <a:p>
            <a:pPr indent="0" lvl="0" marL="0" rtl="0" algn="l">
              <a:spcBef>
                <a:spcPts val="360"/>
              </a:spcBef>
              <a:spcAft>
                <a:spcPts val="0"/>
              </a:spcAft>
              <a:buNone/>
            </a:pPr>
            <a:r>
              <a:rPr lang="en-US" sz="1150"/>
              <a:t> 0 0 0 0 0 0 0 0 0 0 0 0 0 0 0 0 0 0 0 0 0 0 0 0 0 0 1 1 1 1 1 1 1 1 1 1 1</a:t>
            </a:r>
            <a:endParaRPr sz="1150"/>
          </a:p>
          <a:p>
            <a:pPr indent="0" lvl="0" marL="0" rtl="0" algn="l">
              <a:spcBef>
                <a:spcPts val="360"/>
              </a:spcBef>
              <a:spcAft>
                <a:spcPts val="0"/>
              </a:spcAft>
              <a:buNone/>
            </a:pPr>
            <a:r>
              <a:rPr lang="en-US" sz="1150"/>
              <a:t> 1 1 1 1 1 1 1 1 1 1 1 1 1 1 1 1 1 1 1 1 1 1 1 1 1 1 1 1 1 1 1 1 1 1 1 1 1</a:t>
            </a:r>
            <a:endParaRPr sz="1150"/>
          </a:p>
          <a:p>
            <a:pPr indent="0" lvl="0" marL="0" rtl="0" algn="l">
              <a:spcBef>
                <a:spcPts val="360"/>
              </a:spcBef>
              <a:spcAft>
                <a:spcPts val="0"/>
              </a:spcAft>
              <a:buNone/>
            </a:pPr>
            <a:r>
              <a:rPr lang="en-US" sz="1150"/>
              <a:t> 1 1 1 1 1 1 1 1 1 1 1 1 1 1 1 1 1 1 1 1 1 1 1 1 1 1 1 1 1 1 1 1 1 1 1 1 1</a:t>
            </a:r>
            <a:endParaRPr sz="1150"/>
          </a:p>
          <a:p>
            <a:pPr indent="0" lvl="0" marL="0" rtl="0" algn="l">
              <a:spcBef>
                <a:spcPts val="360"/>
              </a:spcBef>
              <a:spcAft>
                <a:spcPts val="0"/>
              </a:spcAft>
              <a:buNone/>
            </a:pPr>
            <a:r>
              <a:rPr lang="en-US" sz="1150"/>
              <a:t> 1 1 1 1 1 1 1 1 1 1 1 1 1 1 1 1 1 1 1 1 1 1 1 1 1 1 1 1 1 1 1 1 1 1 1 1 1</a:t>
            </a:r>
            <a:endParaRPr sz="1150"/>
          </a:p>
          <a:p>
            <a:pPr indent="0" lvl="0" marL="0" rtl="0" algn="l">
              <a:spcBef>
                <a:spcPts val="360"/>
              </a:spcBef>
              <a:spcAft>
                <a:spcPts val="0"/>
              </a:spcAft>
              <a:buNone/>
            </a:pPr>
            <a:r>
              <a:rPr lang="en-US" sz="1150"/>
              <a:t> 1 1 1 1 1 1 1 1 1 1 1 1 1 1 1 1 1 1 1 1 1 1 1 1 1 1 1 1 1 1 1 1 1 1 1 1 1</a:t>
            </a:r>
            <a:endParaRPr sz="1150"/>
          </a:p>
          <a:p>
            <a:pPr indent="0" lvl="0" marL="0" rtl="0" algn="l">
              <a:spcBef>
                <a:spcPts val="360"/>
              </a:spcBef>
              <a:spcAft>
                <a:spcPts val="0"/>
              </a:spcAft>
              <a:buNone/>
            </a:pPr>
            <a:r>
              <a:rPr lang="en-US" sz="1150"/>
              <a:t> 1 1 1 1 1 1 1 1 1 1 1 1 1 1 1 1 1 1 1 1 1 1 1 1 1 1 1 1 1 1 1 1 1 1 1 1 1</a:t>
            </a:r>
            <a:endParaRPr sz="1150"/>
          </a:p>
          <a:p>
            <a:pPr indent="0" lvl="0" marL="0" rtl="0" algn="l">
              <a:spcBef>
                <a:spcPts val="360"/>
              </a:spcBef>
              <a:spcAft>
                <a:spcPts val="0"/>
              </a:spcAft>
              <a:buNone/>
            </a:pPr>
            <a:r>
              <a:rPr lang="en-US" sz="1150"/>
              <a:t> 1 1 1 1 1 1 1 1 1 1 1 1 1 1 1 1 1 1 1 1 1 1 1 1 1 1 1 1 1 1 1 1 1 1 1 1 1</a:t>
            </a:r>
            <a:endParaRPr sz="1150"/>
          </a:p>
          <a:p>
            <a:pPr indent="0" lvl="0" marL="0" rtl="0" algn="l">
              <a:spcBef>
                <a:spcPts val="360"/>
              </a:spcBef>
              <a:spcAft>
                <a:spcPts val="0"/>
              </a:spcAft>
              <a:buNone/>
            </a:pPr>
            <a:r>
              <a:rPr lang="en-US" sz="1150"/>
              <a:t> 1 1 1 1 1 1 1 1 1 1 1 1 1 1 1 1 1 1 1 1 1 1 1 1 1 1 1 1 1 1 1 1 1 1 1 1 1</a:t>
            </a:r>
            <a:endParaRPr sz="1150"/>
          </a:p>
          <a:p>
            <a:pPr indent="0" lvl="0" marL="0" rtl="0" algn="l">
              <a:spcBef>
                <a:spcPts val="360"/>
              </a:spcBef>
              <a:spcAft>
                <a:spcPts val="0"/>
              </a:spcAft>
              <a:buNone/>
            </a:pPr>
            <a:r>
              <a:rPr lang="en-US" sz="1150"/>
              <a:t> 1 1 1 1 1 1 1 1 1 1 1 1 1 1 1 1 1 1 1 1 1 1 1 1 1 1 1 1 1 1 1 1 1 1 1 1 1</a:t>
            </a:r>
            <a:endParaRPr sz="1150"/>
          </a:p>
          <a:p>
            <a:pPr indent="0" lvl="0" marL="0" rtl="0" algn="l">
              <a:spcBef>
                <a:spcPts val="360"/>
              </a:spcBef>
              <a:spcAft>
                <a:spcPts val="0"/>
              </a:spcAft>
              <a:buNone/>
            </a:pPr>
            <a:r>
              <a:rPr lang="en-US" sz="1150"/>
              <a:t> 1 1 1 1 1 1 1 1 1 1 1 1 1 1 1 1 1 1 1 1 1 1 1 1 1 1 1 1 1 1 1 1 1 1 1 1 1</a:t>
            </a:r>
            <a:endParaRPr sz="1150"/>
          </a:p>
          <a:p>
            <a:pPr indent="0" lvl="0" marL="0" rtl="0" algn="l">
              <a:spcBef>
                <a:spcPts val="360"/>
              </a:spcBef>
              <a:spcAft>
                <a:spcPts val="0"/>
              </a:spcAft>
              <a:buNone/>
            </a:pPr>
            <a:r>
              <a:rPr lang="en-US" sz="1150"/>
              <a:t> 1 1 1 1 1 1 1 1 1 1 1 1 1 1 1 1 1 1 1 1 1 1 1 1 1 1 1 1 1 1 1 1 1 1 1 1 1</a:t>
            </a:r>
            <a:endParaRPr sz="1150"/>
          </a:p>
          <a:p>
            <a:pPr indent="0" lvl="0" marL="0" rtl="0" algn="l">
              <a:spcBef>
                <a:spcPts val="360"/>
              </a:spcBef>
              <a:spcAft>
                <a:spcPts val="0"/>
              </a:spcAft>
              <a:buNone/>
            </a:pPr>
            <a:r>
              <a:rPr lang="en-US" sz="1150"/>
              <a:t> 1 1 1 1 1 1 1 1 1]</a:t>
            </a:r>
            <a:endParaRPr sz="1150"/>
          </a:p>
          <a:p>
            <a:pPr indent="0" lvl="0" marL="0" rtl="0" algn="l">
              <a:spcBef>
                <a:spcPts val="360"/>
              </a:spcBef>
              <a:spcAft>
                <a:spcPts val="0"/>
              </a:spcAft>
              <a:buNone/>
            </a:pPr>
            <a:r>
              <a:t/>
            </a:r>
            <a:endParaRPr sz="1150"/>
          </a:p>
          <a:p>
            <a:pPr indent="0" lvl="0" marL="0" rtl="0" algn="l">
              <a:spcBef>
                <a:spcPts val="360"/>
              </a:spcBef>
              <a:spcAft>
                <a:spcPts val="0"/>
              </a:spcAft>
              <a:buNone/>
            </a:pPr>
            <a:r>
              <a:rPr lang="en-US" sz="1150"/>
              <a:t>Training complete. The SVM model has been saved as 'svm_model_bird_vs_drone_final_features.pkl'.</a:t>
            </a:r>
            <a:endParaRPr sz="33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5"/>
          <p:cNvSpPr txBox="1"/>
          <p:nvPr>
            <p:ph type="title"/>
          </p:nvPr>
        </p:nvSpPr>
        <p:spPr>
          <a:xfrm>
            <a:off x="457200" y="51463"/>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Step 10: Accuracy</a:t>
            </a:r>
            <a:endParaRPr/>
          </a:p>
        </p:txBody>
      </p:sp>
      <p:sp>
        <p:nvSpPr>
          <p:cNvPr id="535" name="Google Shape;535;p65"/>
          <p:cNvSpPr txBox="1"/>
          <p:nvPr>
            <p:ph idx="1" type="body"/>
          </p:nvPr>
        </p:nvSpPr>
        <p:spPr>
          <a:xfrm>
            <a:off x="457200" y="1103100"/>
            <a:ext cx="8229600" cy="4353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None/>
            </a:pPr>
            <a:r>
              <a:rPr b="1" lang="en-US" sz="2200"/>
              <a:t>Evaluation of Classification Accuracy:</a:t>
            </a:r>
            <a:r>
              <a:rPr lang="en-US" sz="2200"/>
              <a:t> Assess the accuracy of your classification system by calculating the proportion of correct predictions out of the total predictions. Multiply by 100 to convert this ratio to a percentage.</a:t>
            </a:r>
            <a:endParaRPr sz="2200"/>
          </a:p>
          <a:p>
            <a:pPr indent="0" lvl="0" marL="0" rtl="0" algn="just">
              <a:spcBef>
                <a:spcPts val="0"/>
              </a:spcBef>
              <a:spcAft>
                <a:spcPts val="0"/>
              </a:spcAft>
              <a:buClr>
                <a:schemeClr val="dk1"/>
              </a:buClr>
              <a:buSzPts val="1100"/>
              <a:buNone/>
            </a:pPr>
            <a:r>
              <a:t/>
            </a:r>
            <a:endParaRPr sz="2200"/>
          </a:p>
          <a:p>
            <a:pPr indent="0" lvl="0" marL="0" rtl="0" algn="just">
              <a:spcBef>
                <a:spcPts val="0"/>
              </a:spcBef>
              <a:spcAft>
                <a:spcPts val="0"/>
              </a:spcAft>
              <a:buClr>
                <a:schemeClr val="dk1"/>
              </a:buClr>
              <a:buSzPts val="1100"/>
              <a:buNone/>
            </a:pPr>
            <a:r>
              <a:rPr lang="en-US" sz="2200">
                <a:solidFill>
                  <a:srgbClr val="005DAA"/>
                </a:solidFill>
              </a:rPr>
              <a:t>[0 1 1 1 1 1 1 1 0 1 1 1 1 0 0 0 0 1 1 1 0 1 0 1 0 0 1 0 1 0 0 1 0 0 1 1 1</a:t>
            </a:r>
            <a:endParaRPr sz="2200">
              <a:solidFill>
                <a:srgbClr val="005DAA"/>
              </a:solidFill>
            </a:endParaRPr>
          </a:p>
          <a:p>
            <a:pPr indent="0" lvl="0" marL="0" rtl="0" algn="just">
              <a:spcBef>
                <a:spcPts val="0"/>
              </a:spcBef>
              <a:spcAft>
                <a:spcPts val="0"/>
              </a:spcAft>
              <a:buClr>
                <a:schemeClr val="dk1"/>
              </a:buClr>
              <a:buSzPts val="1100"/>
              <a:buNone/>
            </a:pPr>
            <a:r>
              <a:rPr lang="en-US" sz="2200">
                <a:solidFill>
                  <a:srgbClr val="005DAA"/>
                </a:solidFill>
              </a:rPr>
              <a:t> 1 0 0 1 1 0 0 1 0 1 1 1 1 1 1 1 1 0 1 0 0 1 0 1 0 1 0 0 0 0 1 0 1 0 1 0 0</a:t>
            </a:r>
            <a:endParaRPr sz="2200">
              <a:solidFill>
                <a:srgbClr val="005DAA"/>
              </a:solidFill>
            </a:endParaRPr>
          </a:p>
          <a:p>
            <a:pPr indent="0" lvl="0" marL="0" rtl="0" algn="just">
              <a:spcBef>
                <a:spcPts val="0"/>
              </a:spcBef>
              <a:spcAft>
                <a:spcPts val="0"/>
              </a:spcAft>
              <a:buClr>
                <a:schemeClr val="dk1"/>
              </a:buClr>
              <a:buSzPts val="1100"/>
              <a:buNone/>
            </a:pPr>
            <a:r>
              <a:rPr lang="en-US" sz="2200">
                <a:solidFill>
                  <a:srgbClr val="005DAA"/>
                </a:solidFill>
              </a:rPr>
              <a:t> 0 1 0 0 0 1 0 0 1 0 0 0 1 1 1 1 0 1 0 1 1 0 0 0 0 1 1 1 1 0 0 1 1 1 0 1 1</a:t>
            </a:r>
            <a:endParaRPr sz="2200">
              <a:solidFill>
                <a:srgbClr val="005DAA"/>
              </a:solidFill>
            </a:endParaRPr>
          </a:p>
          <a:p>
            <a:pPr indent="0" lvl="0" marL="0" rtl="0" algn="just">
              <a:spcBef>
                <a:spcPts val="0"/>
              </a:spcBef>
              <a:spcAft>
                <a:spcPts val="0"/>
              </a:spcAft>
              <a:buClr>
                <a:schemeClr val="dk1"/>
              </a:buClr>
              <a:buSzPts val="1100"/>
              <a:buNone/>
            </a:pPr>
            <a:r>
              <a:rPr lang="en-US" sz="2200">
                <a:solidFill>
                  <a:srgbClr val="005DAA"/>
                </a:solidFill>
              </a:rPr>
              <a:t> 1 0 1 1 1 1 1 1 0 1 0 1 0 0 1 1 0 1 1 1 0 0 1 1]</a:t>
            </a:r>
            <a:endParaRPr sz="2200">
              <a:solidFill>
                <a:srgbClr val="005DAA"/>
              </a:solidFill>
            </a:endParaRPr>
          </a:p>
          <a:p>
            <a:pPr indent="0" lvl="0" marL="0" rtl="0" algn="just">
              <a:spcBef>
                <a:spcPts val="0"/>
              </a:spcBef>
              <a:spcAft>
                <a:spcPts val="0"/>
              </a:spcAft>
              <a:buClr>
                <a:schemeClr val="dk1"/>
              </a:buClr>
              <a:buSzPts val="1100"/>
              <a:buNone/>
            </a:pPr>
            <a:r>
              <a:rPr lang="en-US" sz="2200">
                <a:solidFill>
                  <a:srgbClr val="005DAA"/>
                </a:solidFill>
              </a:rPr>
              <a:t>Classification Accuracy on Validation Set: 98.52%</a:t>
            </a:r>
            <a:endParaRPr sz="2200">
              <a:solidFill>
                <a:srgbClr val="005DAA"/>
              </a:solidFill>
            </a:endParaRPr>
          </a:p>
          <a:p>
            <a:pPr indent="0" lvl="0" marL="0" rtl="0" algn="just">
              <a:spcBef>
                <a:spcPts val="0"/>
              </a:spcBef>
              <a:spcAft>
                <a:spcPts val="0"/>
              </a:spcAft>
              <a:buClr>
                <a:schemeClr val="dk1"/>
              </a:buClr>
              <a:buSzPts val="1100"/>
              <a:buNone/>
            </a:pPr>
            <a:r>
              <a:t/>
            </a:r>
            <a:endParaRPr sz="2200">
              <a:solidFill>
                <a:srgbClr val="005DAA"/>
              </a:solidFill>
            </a:endParaRPr>
          </a:p>
          <a:p>
            <a:pPr indent="0" lvl="0" marL="0" rtl="0" algn="just">
              <a:spcBef>
                <a:spcPts val="0"/>
              </a:spcBef>
              <a:spcAft>
                <a:spcPts val="0"/>
              </a:spcAft>
              <a:buClr>
                <a:schemeClr val="dk1"/>
              </a:buClr>
              <a:buSzPts val="1100"/>
              <a:buNone/>
            </a:pPr>
            <a:r>
              <a:rPr lang="en-US" sz="2200">
                <a:solidFill>
                  <a:srgbClr val="005DAA"/>
                </a:solidFill>
              </a:rPr>
              <a:t>[1 0 0 1 1 1 0 1 1 0 1 1 1 1 0 1 1 1 1 1 0 1 1 0 0 0 0 1 1 1 0 1 1 0 0 0 0</a:t>
            </a:r>
            <a:endParaRPr sz="2200">
              <a:solidFill>
                <a:srgbClr val="005DAA"/>
              </a:solidFill>
            </a:endParaRPr>
          </a:p>
          <a:p>
            <a:pPr indent="0" lvl="0" marL="0" rtl="0" algn="just">
              <a:spcBef>
                <a:spcPts val="0"/>
              </a:spcBef>
              <a:spcAft>
                <a:spcPts val="0"/>
              </a:spcAft>
              <a:buClr>
                <a:schemeClr val="dk1"/>
              </a:buClr>
              <a:buSzPts val="1100"/>
              <a:buNone/>
            </a:pPr>
            <a:r>
              <a:rPr lang="en-US" sz="2200">
                <a:solidFill>
                  <a:srgbClr val="005DAA"/>
                </a:solidFill>
              </a:rPr>
              <a:t> 1 1 1 0 1 0 0 1 1 1 0 0 1 0 0 1 0 1 1 1 0 1 0 1 0 1 0 1 1 1 1 1 1 0 1 1 1</a:t>
            </a:r>
            <a:endParaRPr sz="2200">
              <a:solidFill>
                <a:srgbClr val="005DAA"/>
              </a:solidFill>
            </a:endParaRPr>
          </a:p>
          <a:p>
            <a:pPr indent="0" lvl="0" marL="0" rtl="0" algn="just">
              <a:spcBef>
                <a:spcPts val="0"/>
              </a:spcBef>
              <a:spcAft>
                <a:spcPts val="0"/>
              </a:spcAft>
              <a:buClr>
                <a:schemeClr val="dk1"/>
              </a:buClr>
              <a:buSzPts val="1100"/>
              <a:buNone/>
            </a:pPr>
            <a:r>
              <a:rPr lang="en-US" sz="2200">
                <a:solidFill>
                  <a:srgbClr val="005DAA"/>
                </a:solidFill>
              </a:rPr>
              <a:t> 0 1 0 1 0 1 1 0 1 1 1 0 0 0 1 1 1 0]</a:t>
            </a:r>
            <a:endParaRPr sz="2200">
              <a:solidFill>
                <a:srgbClr val="005DAA"/>
              </a:solidFill>
            </a:endParaRPr>
          </a:p>
          <a:p>
            <a:pPr indent="0" lvl="0" marL="0" rtl="0" algn="just">
              <a:spcBef>
                <a:spcPts val="0"/>
              </a:spcBef>
              <a:spcAft>
                <a:spcPts val="0"/>
              </a:spcAft>
              <a:buClr>
                <a:schemeClr val="dk1"/>
              </a:buClr>
              <a:buSzPts val="1100"/>
              <a:buNone/>
            </a:pPr>
            <a:r>
              <a:rPr lang="en-US" sz="2200">
                <a:solidFill>
                  <a:srgbClr val="005DAA"/>
                </a:solidFill>
              </a:rPr>
              <a:t>Classification Accuracy on Validation Set: 97.83%</a:t>
            </a:r>
            <a:endParaRPr sz="2200">
              <a:solidFill>
                <a:srgbClr val="005DAA"/>
              </a:solidFill>
            </a:endParaRPr>
          </a:p>
          <a:p>
            <a:pPr indent="0" lvl="0" marL="0" rtl="0" algn="just">
              <a:spcBef>
                <a:spcPts val="0"/>
              </a:spcBef>
              <a:spcAft>
                <a:spcPts val="0"/>
              </a:spcAft>
              <a:buClr>
                <a:schemeClr val="dk1"/>
              </a:buClr>
              <a:buSzPts val="1100"/>
              <a:buFont typeface="Arial"/>
              <a:buNone/>
            </a:pPr>
            <a:r>
              <a:t/>
            </a:r>
            <a:endParaRPr sz="2200">
              <a:solidFill>
                <a:srgbClr val="005DAA"/>
              </a:solidFill>
            </a:endParaRPr>
          </a:p>
          <a:p>
            <a:pPr indent="-139700" lvl="0" marL="342900" rtl="0" algn="just">
              <a:spcBef>
                <a:spcPts val="0"/>
              </a:spcBef>
              <a:spcAft>
                <a:spcPts val="0"/>
              </a:spcAft>
              <a:buClr>
                <a:schemeClr val="dk1"/>
              </a:buClr>
              <a:buSzPts val="3200"/>
              <a:buNone/>
            </a:pPr>
            <a:r>
              <a:t/>
            </a:r>
            <a:endParaRPr sz="2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p:nvPr/>
        </p:nvSpPr>
        <p:spPr>
          <a:xfrm>
            <a:off x="327975" y="1206200"/>
            <a:ext cx="2237700" cy="11088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700">
                <a:latin typeface="Calibri"/>
                <a:ea typeface="Calibri"/>
                <a:cs typeface="Calibri"/>
                <a:sym typeface="Calibri"/>
              </a:rPr>
              <a:t>Image Database Assembly:</a:t>
            </a:r>
            <a:r>
              <a:rPr lang="en-US" sz="1700">
                <a:latin typeface="Calibri"/>
                <a:ea typeface="Calibri"/>
                <a:cs typeface="Calibri"/>
                <a:sym typeface="Calibri"/>
              </a:rPr>
              <a:t> </a:t>
            </a:r>
            <a:r>
              <a:rPr lang="en-US" sz="1700">
                <a:latin typeface="Calibri"/>
                <a:ea typeface="Calibri"/>
                <a:cs typeface="Calibri"/>
                <a:sym typeface="Calibri"/>
              </a:rPr>
              <a:t>Finding / Creating a dataset and preprocess the data</a:t>
            </a:r>
            <a:endParaRPr sz="1700">
              <a:latin typeface="Calibri"/>
              <a:ea typeface="Calibri"/>
              <a:cs typeface="Calibri"/>
              <a:sym typeface="Calibri"/>
            </a:endParaRPr>
          </a:p>
        </p:txBody>
      </p:sp>
      <p:sp>
        <p:nvSpPr>
          <p:cNvPr id="197" name="Google Shape;197;p30"/>
          <p:cNvSpPr/>
          <p:nvPr/>
        </p:nvSpPr>
        <p:spPr>
          <a:xfrm>
            <a:off x="3370475" y="1282100"/>
            <a:ext cx="2102400" cy="957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Image </a:t>
            </a:r>
            <a:r>
              <a:rPr b="1" lang="en-US" sz="1700">
                <a:latin typeface="Calibri"/>
                <a:ea typeface="Calibri"/>
                <a:cs typeface="Calibri"/>
                <a:sym typeface="Calibri"/>
              </a:rPr>
              <a:t>Restoration </a:t>
            </a:r>
            <a:r>
              <a:rPr lang="en-US" sz="1700">
                <a:latin typeface="Calibri"/>
                <a:ea typeface="Calibri"/>
                <a:cs typeface="Calibri"/>
                <a:sym typeface="Calibri"/>
              </a:rPr>
              <a:t>&amp; </a:t>
            </a:r>
            <a:r>
              <a:rPr b="1" lang="en-US" sz="1700">
                <a:latin typeface="Calibri"/>
                <a:ea typeface="Calibri"/>
                <a:cs typeface="Calibri"/>
                <a:sym typeface="Calibri"/>
              </a:rPr>
              <a:t>Enhancement</a:t>
            </a:r>
            <a:r>
              <a:rPr lang="en-US" sz="1700">
                <a:latin typeface="Calibri"/>
                <a:ea typeface="Calibri"/>
                <a:cs typeface="Calibri"/>
                <a:sym typeface="Calibri"/>
              </a:rPr>
              <a:t>, check with scores</a:t>
            </a:r>
            <a:endParaRPr sz="1700">
              <a:latin typeface="Calibri"/>
              <a:ea typeface="Calibri"/>
              <a:cs typeface="Calibri"/>
              <a:sym typeface="Calibri"/>
            </a:endParaRPr>
          </a:p>
        </p:txBody>
      </p:sp>
      <p:sp>
        <p:nvSpPr>
          <p:cNvPr id="198" name="Google Shape;198;p30"/>
          <p:cNvSpPr/>
          <p:nvPr/>
        </p:nvSpPr>
        <p:spPr>
          <a:xfrm>
            <a:off x="6277675" y="1282100"/>
            <a:ext cx="2464500" cy="957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Apply </a:t>
            </a:r>
            <a:r>
              <a:rPr b="1" lang="en-US" sz="1700">
                <a:latin typeface="Calibri"/>
                <a:ea typeface="Calibri"/>
                <a:cs typeface="Calibri"/>
                <a:sym typeface="Calibri"/>
              </a:rPr>
              <a:t>segmentation </a:t>
            </a:r>
            <a:r>
              <a:rPr lang="en-US" sz="1700">
                <a:latin typeface="Calibri"/>
                <a:ea typeface="Calibri"/>
                <a:cs typeface="Calibri"/>
                <a:sym typeface="Calibri"/>
              </a:rPr>
              <a:t>algorithms and multiply with a binarized image</a:t>
            </a:r>
            <a:endParaRPr sz="1700">
              <a:latin typeface="Calibri"/>
              <a:ea typeface="Calibri"/>
              <a:cs typeface="Calibri"/>
              <a:sym typeface="Calibri"/>
            </a:endParaRPr>
          </a:p>
        </p:txBody>
      </p:sp>
      <p:sp>
        <p:nvSpPr>
          <p:cNvPr id="199" name="Google Shape;199;p30"/>
          <p:cNvSpPr/>
          <p:nvPr/>
        </p:nvSpPr>
        <p:spPr>
          <a:xfrm>
            <a:off x="6311475" y="2997825"/>
            <a:ext cx="2376000" cy="957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Extract </a:t>
            </a:r>
            <a:r>
              <a:rPr b="1" lang="en-US" sz="1700">
                <a:latin typeface="Calibri"/>
                <a:ea typeface="Calibri"/>
                <a:cs typeface="Calibri"/>
                <a:sym typeface="Calibri"/>
              </a:rPr>
              <a:t>feature vectors </a:t>
            </a:r>
            <a:r>
              <a:rPr lang="en-US" sz="1700">
                <a:latin typeface="Calibri"/>
                <a:ea typeface="Calibri"/>
                <a:cs typeface="Calibri"/>
                <a:sym typeface="Calibri"/>
              </a:rPr>
              <a:t>using Binary Object Features</a:t>
            </a:r>
            <a:endParaRPr sz="1700">
              <a:latin typeface="Calibri"/>
              <a:ea typeface="Calibri"/>
              <a:cs typeface="Calibri"/>
              <a:sym typeface="Calibri"/>
            </a:endParaRPr>
          </a:p>
        </p:txBody>
      </p:sp>
      <p:sp>
        <p:nvSpPr>
          <p:cNvPr id="200" name="Google Shape;200;p30"/>
          <p:cNvSpPr/>
          <p:nvPr/>
        </p:nvSpPr>
        <p:spPr>
          <a:xfrm>
            <a:off x="3111100" y="2816925"/>
            <a:ext cx="2607300" cy="13188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US" sz="1700">
                <a:latin typeface="Calibri"/>
                <a:ea typeface="Calibri"/>
                <a:cs typeface="Calibri"/>
                <a:sym typeface="Calibri"/>
              </a:rPr>
              <a:t>Construct feature vectors by computing </a:t>
            </a:r>
            <a:r>
              <a:rPr b="1" lang="en-US" sz="1700">
                <a:latin typeface="Calibri"/>
                <a:ea typeface="Calibri"/>
                <a:cs typeface="Calibri"/>
                <a:sym typeface="Calibri"/>
              </a:rPr>
              <a:t>Haralick Texture, Box Counting, Chain Code, and Local Binary Pattern</a:t>
            </a:r>
            <a:r>
              <a:rPr lang="en-US" sz="1700">
                <a:latin typeface="Calibri"/>
                <a:ea typeface="Calibri"/>
                <a:cs typeface="Calibri"/>
                <a:sym typeface="Calibri"/>
              </a:rPr>
              <a:t> histograms</a:t>
            </a:r>
            <a:endParaRPr sz="1700">
              <a:latin typeface="Calibri"/>
              <a:ea typeface="Calibri"/>
              <a:cs typeface="Calibri"/>
              <a:sym typeface="Calibri"/>
            </a:endParaRPr>
          </a:p>
        </p:txBody>
      </p:sp>
      <p:sp>
        <p:nvSpPr>
          <p:cNvPr id="201" name="Google Shape;201;p30"/>
          <p:cNvSpPr/>
          <p:nvPr/>
        </p:nvSpPr>
        <p:spPr>
          <a:xfrm>
            <a:off x="335425" y="2890425"/>
            <a:ext cx="2290500" cy="11718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Concatenate these features to form a </a:t>
            </a:r>
            <a:r>
              <a:rPr b="1" lang="en-US" sz="1700">
                <a:latin typeface="Calibri"/>
                <a:ea typeface="Calibri"/>
                <a:cs typeface="Calibri"/>
                <a:sym typeface="Calibri"/>
              </a:rPr>
              <a:t>comprehensive feature vector</a:t>
            </a:r>
            <a:endParaRPr b="1" sz="1700">
              <a:latin typeface="Calibri"/>
              <a:ea typeface="Calibri"/>
              <a:cs typeface="Calibri"/>
              <a:sym typeface="Calibri"/>
            </a:endParaRPr>
          </a:p>
        </p:txBody>
      </p:sp>
      <p:cxnSp>
        <p:nvCxnSpPr>
          <p:cNvPr id="202" name="Google Shape;202;p30"/>
          <p:cNvCxnSpPr>
            <a:stCxn id="196" idx="3"/>
            <a:endCxn id="197" idx="1"/>
          </p:cNvCxnSpPr>
          <p:nvPr/>
        </p:nvCxnSpPr>
        <p:spPr>
          <a:xfrm>
            <a:off x="2565675" y="1760600"/>
            <a:ext cx="804900" cy="0"/>
          </a:xfrm>
          <a:prstGeom prst="straightConnector1">
            <a:avLst/>
          </a:prstGeom>
          <a:noFill/>
          <a:ln cap="flat" cmpd="sng" w="28575">
            <a:solidFill>
              <a:schemeClr val="dk2"/>
            </a:solidFill>
            <a:prstDash val="solid"/>
            <a:round/>
            <a:headEnd len="med" w="med" type="none"/>
            <a:tailEnd len="med" w="med" type="triangle"/>
          </a:ln>
        </p:spPr>
      </p:cxnSp>
      <p:cxnSp>
        <p:nvCxnSpPr>
          <p:cNvPr id="203" name="Google Shape;203;p30"/>
          <p:cNvCxnSpPr/>
          <p:nvPr/>
        </p:nvCxnSpPr>
        <p:spPr>
          <a:xfrm>
            <a:off x="5472875" y="1729875"/>
            <a:ext cx="804900" cy="0"/>
          </a:xfrm>
          <a:prstGeom prst="straightConnector1">
            <a:avLst/>
          </a:prstGeom>
          <a:noFill/>
          <a:ln cap="flat" cmpd="sng" w="28575">
            <a:solidFill>
              <a:schemeClr val="dk2"/>
            </a:solidFill>
            <a:prstDash val="solid"/>
            <a:round/>
            <a:headEnd len="med" w="med" type="none"/>
            <a:tailEnd len="med" w="med" type="triangle"/>
          </a:ln>
        </p:spPr>
      </p:cxnSp>
      <p:cxnSp>
        <p:nvCxnSpPr>
          <p:cNvPr id="204" name="Google Shape;204;p30"/>
          <p:cNvCxnSpPr>
            <a:stCxn id="198" idx="2"/>
            <a:endCxn id="199" idx="0"/>
          </p:cNvCxnSpPr>
          <p:nvPr/>
        </p:nvCxnSpPr>
        <p:spPr>
          <a:xfrm flipH="1">
            <a:off x="7499425" y="2239100"/>
            <a:ext cx="10500" cy="758700"/>
          </a:xfrm>
          <a:prstGeom prst="straightConnector1">
            <a:avLst/>
          </a:prstGeom>
          <a:noFill/>
          <a:ln cap="flat" cmpd="sng" w="28575">
            <a:solidFill>
              <a:schemeClr val="dk2"/>
            </a:solidFill>
            <a:prstDash val="solid"/>
            <a:round/>
            <a:headEnd len="med" w="med" type="none"/>
            <a:tailEnd len="med" w="med" type="triangle"/>
          </a:ln>
        </p:spPr>
      </p:cxnSp>
      <p:cxnSp>
        <p:nvCxnSpPr>
          <p:cNvPr id="205" name="Google Shape;205;p30"/>
          <p:cNvCxnSpPr>
            <a:stCxn id="199" idx="1"/>
            <a:endCxn id="200" idx="3"/>
          </p:cNvCxnSpPr>
          <p:nvPr/>
        </p:nvCxnSpPr>
        <p:spPr>
          <a:xfrm rot="10800000">
            <a:off x="5718375" y="3476325"/>
            <a:ext cx="593100" cy="0"/>
          </a:xfrm>
          <a:prstGeom prst="straightConnector1">
            <a:avLst/>
          </a:prstGeom>
          <a:noFill/>
          <a:ln cap="flat" cmpd="sng" w="28575">
            <a:solidFill>
              <a:schemeClr val="dk2"/>
            </a:solidFill>
            <a:prstDash val="solid"/>
            <a:round/>
            <a:headEnd len="med" w="med" type="none"/>
            <a:tailEnd len="med" w="med" type="triangle"/>
          </a:ln>
        </p:spPr>
      </p:cxnSp>
      <p:cxnSp>
        <p:nvCxnSpPr>
          <p:cNvPr id="206" name="Google Shape;206;p30"/>
          <p:cNvCxnSpPr>
            <a:stCxn id="200" idx="1"/>
            <a:endCxn id="201" idx="3"/>
          </p:cNvCxnSpPr>
          <p:nvPr/>
        </p:nvCxnSpPr>
        <p:spPr>
          <a:xfrm rot="10800000">
            <a:off x="2626000" y="3476325"/>
            <a:ext cx="485100" cy="0"/>
          </a:xfrm>
          <a:prstGeom prst="straightConnector1">
            <a:avLst/>
          </a:prstGeom>
          <a:noFill/>
          <a:ln cap="flat" cmpd="sng" w="28575">
            <a:solidFill>
              <a:schemeClr val="dk2"/>
            </a:solidFill>
            <a:prstDash val="solid"/>
            <a:round/>
            <a:headEnd len="med" w="med" type="none"/>
            <a:tailEnd len="med" w="med" type="triangle"/>
          </a:ln>
        </p:spPr>
      </p:cxnSp>
      <p:sp>
        <p:nvSpPr>
          <p:cNvPr id="207" name="Google Shape;207;p30"/>
          <p:cNvSpPr txBox="1"/>
          <p:nvPr/>
        </p:nvSpPr>
        <p:spPr>
          <a:xfrm>
            <a:off x="928550" y="291775"/>
            <a:ext cx="7254300" cy="623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900">
                <a:solidFill>
                  <a:schemeClr val="dk1"/>
                </a:solidFill>
                <a:latin typeface="Calibri"/>
                <a:ea typeface="Calibri"/>
                <a:cs typeface="Calibri"/>
                <a:sym typeface="Calibri"/>
              </a:rPr>
              <a:t>Development of an Image Classification System</a:t>
            </a:r>
            <a:endParaRPr sz="2900">
              <a:solidFill>
                <a:schemeClr val="dk1"/>
              </a:solidFill>
              <a:latin typeface="Calibri"/>
              <a:ea typeface="Calibri"/>
              <a:cs typeface="Calibri"/>
              <a:sym typeface="Calibri"/>
            </a:endParaRPr>
          </a:p>
        </p:txBody>
      </p:sp>
      <p:cxnSp>
        <p:nvCxnSpPr>
          <p:cNvPr id="208" name="Google Shape;208;p30"/>
          <p:cNvCxnSpPr>
            <a:endCxn id="209" idx="0"/>
          </p:cNvCxnSpPr>
          <p:nvPr/>
        </p:nvCxnSpPr>
        <p:spPr>
          <a:xfrm>
            <a:off x="1480675" y="4062250"/>
            <a:ext cx="3600" cy="745800"/>
          </a:xfrm>
          <a:prstGeom prst="straightConnector1">
            <a:avLst/>
          </a:prstGeom>
          <a:noFill/>
          <a:ln cap="flat" cmpd="sng" w="28575">
            <a:solidFill>
              <a:schemeClr val="dk2"/>
            </a:solidFill>
            <a:prstDash val="solid"/>
            <a:round/>
            <a:headEnd len="med" w="med" type="none"/>
            <a:tailEnd len="med" w="med" type="triangle"/>
          </a:ln>
        </p:spPr>
      </p:cxnSp>
      <p:sp>
        <p:nvSpPr>
          <p:cNvPr id="209" name="Google Shape;209;p30"/>
          <p:cNvSpPr/>
          <p:nvPr/>
        </p:nvSpPr>
        <p:spPr>
          <a:xfrm>
            <a:off x="339025" y="4808050"/>
            <a:ext cx="2290500" cy="11718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sz="1700">
                <a:latin typeface="Calibri"/>
                <a:ea typeface="Calibri"/>
                <a:cs typeface="Calibri"/>
                <a:sym typeface="Calibri"/>
              </a:rPr>
              <a:t>Train </a:t>
            </a:r>
            <a:r>
              <a:rPr lang="en-US" sz="1700">
                <a:latin typeface="Calibri"/>
                <a:ea typeface="Calibri"/>
                <a:cs typeface="Calibri"/>
                <a:sym typeface="Calibri"/>
              </a:rPr>
              <a:t>a Support Vector Machine (SVM) classifier</a:t>
            </a:r>
            <a:endParaRPr sz="1700">
              <a:latin typeface="Calibri"/>
              <a:ea typeface="Calibri"/>
              <a:cs typeface="Calibri"/>
              <a:sym typeface="Calibri"/>
            </a:endParaRPr>
          </a:p>
        </p:txBody>
      </p:sp>
      <p:sp>
        <p:nvSpPr>
          <p:cNvPr id="210" name="Google Shape;210;p30"/>
          <p:cNvSpPr/>
          <p:nvPr/>
        </p:nvSpPr>
        <p:spPr>
          <a:xfrm>
            <a:off x="3434425" y="4915450"/>
            <a:ext cx="2102400" cy="957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Utilize the trained SVM to </a:t>
            </a:r>
            <a:r>
              <a:rPr b="1" lang="en-US" sz="1700">
                <a:latin typeface="Calibri"/>
                <a:ea typeface="Calibri"/>
                <a:cs typeface="Calibri"/>
                <a:sym typeface="Calibri"/>
              </a:rPr>
              <a:t>classify </a:t>
            </a:r>
            <a:r>
              <a:rPr lang="en-US" sz="1700">
                <a:latin typeface="Calibri"/>
                <a:ea typeface="Calibri"/>
                <a:cs typeface="Calibri"/>
                <a:sym typeface="Calibri"/>
              </a:rPr>
              <a:t>new images</a:t>
            </a:r>
            <a:endParaRPr sz="1700">
              <a:latin typeface="Calibri"/>
              <a:ea typeface="Calibri"/>
              <a:cs typeface="Calibri"/>
              <a:sym typeface="Calibri"/>
            </a:endParaRPr>
          </a:p>
        </p:txBody>
      </p:sp>
      <p:cxnSp>
        <p:nvCxnSpPr>
          <p:cNvPr id="211" name="Google Shape;211;p30"/>
          <p:cNvCxnSpPr>
            <a:endCxn id="210" idx="1"/>
          </p:cNvCxnSpPr>
          <p:nvPr/>
        </p:nvCxnSpPr>
        <p:spPr>
          <a:xfrm>
            <a:off x="2629525" y="5393950"/>
            <a:ext cx="804900" cy="0"/>
          </a:xfrm>
          <a:prstGeom prst="straightConnector1">
            <a:avLst/>
          </a:prstGeom>
          <a:noFill/>
          <a:ln cap="flat" cmpd="sng" w="28575">
            <a:solidFill>
              <a:schemeClr val="dk2"/>
            </a:solidFill>
            <a:prstDash val="solid"/>
            <a:round/>
            <a:headEnd len="med" w="med" type="none"/>
            <a:tailEnd len="med" w="med" type="triangle"/>
          </a:ln>
        </p:spPr>
      </p:cxnSp>
      <p:sp>
        <p:nvSpPr>
          <p:cNvPr id="212" name="Google Shape;212;p30"/>
          <p:cNvSpPr/>
          <p:nvPr/>
        </p:nvSpPr>
        <p:spPr>
          <a:xfrm>
            <a:off x="6341625" y="4915450"/>
            <a:ext cx="2464500" cy="957000"/>
          </a:xfrm>
          <a:prstGeom prst="rect">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700">
                <a:latin typeface="Calibri"/>
                <a:ea typeface="Calibri"/>
                <a:cs typeface="Calibri"/>
                <a:sym typeface="Calibri"/>
              </a:rPr>
              <a:t>Evaluation of Classification </a:t>
            </a:r>
            <a:r>
              <a:rPr b="1" lang="en-US" sz="1700">
                <a:latin typeface="Calibri"/>
                <a:ea typeface="Calibri"/>
                <a:cs typeface="Calibri"/>
                <a:sym typeface="Calibri"/>
              </a:rPr>
              <a:t>Accuracy</a:t>
            </a:r>
            <a:endParaRPr b="1" sz="1700">
              <a:latin typeface="Calibri"/>
              <a:ea typeface="Calibri"/>
              <a:cs typeface="Calibri"/>
              <a:sym typeface="Calibri"/>
            </a:endParaRPr>
          </a:p>
        </p:txBody>
      </p:sp>
      <p:cxnSp>
        <p:nvCxnSpPr>
          <p:cNvPr id="213" name="Google Shape;213;p30"/>
          <p:cNvCxnSpPr/>
          <p:nvPr/>
        </p:nvCxnSpPr>
        <p:spPr>
          <a:xfrm>
            <a:off x="5536825" y="5363225"/>
            <a:ext cx="804900" cy="0"/>
          </a:xfrm>
          <a:prstGeom prst="straightConnector1">
            <a:avLst/>
          </a:prstGeom>
          <a:noFill/>
          <a:ln cap="flat" cmpd="sng" w="2857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66"/>
          <p:cNvSpPr txBox="1"/>
          <p:nvPr>
            <p:ph type="title"/>
          </p:nvPr>
        </p:nvSpPr>
        <p:spPr>
          <a:xfrm>
            <a:off x="457200" y="-12"/>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Conclusion</a:t>
            </a:r>
            <a:endParaRPr/>
          </a:p>
        </p:txBody>
      </p:sp>
      <p:sp>
        <p:nvSpPr>
          <p:cNvPr id="542" name="Google Shape;542;p66"/>
          <p:cNvSpPr txBox="1"/>
          <p:nvPr>
            <p:ph idx="1" type="body"/>
          </p:nvPr>
        </p:nvSpPr>
        <p:spPr>
          <a:xfrm>
            <a:off x="457200" y="1143000"/>
            <a:ext cx="8229600" cy="4353000"/>
          </a:xfrm>
          <a:prstGeom prst="rect">
            <a:avLst/>
          </a:prstGeom>
        </p:spPr>
        <p:txBody>
          <a:bodyPr anchorCtr="0" anchor="t" bIns="45700" lIns="91425" spcFirstLastPara="1" rIns="91425" wrap="square" tIns="45700">
            <a:noAutofit/>
          </a:bodyPr>
          <a:lstStyle/>
          <a:p>
            <a:pPr indent="-361950" lvl="0" marL="457200" rtl="0" algn="l">
              <a:spcBef>
                <a:spcPts val="360"/>
              </a:spcBef>
              <a:spcAft>
                <a:spcPts val="0"/>
              </a:spcAft>
              <a:buSzPts val="2100"/>
              <a:buChar char="•"/>
            </a:pPr>
            <a:r>
              <a:rPr lang="en-US" sz="2100"/>
              <a:t>The project successfully utilized image preprocessing techniques such as histogram equalization and CLAHE to enhance image quality, especially in noisy environments. The application of Median filtering helped mitigate Gaussian noise in the images, ensuring better input quality for further processing.</a:t>
            </a:r>
            <a:endParaRPr sz="2100"/>
          </a:p>
          <a:p>
            <a:pPr indent="0" lvl="0" marL="457200" rtl="0" algn="l">
              <a:spcBef>
                <a:spcPts val="360"/>
              </a:spcBef>
              <a:spcAft>
                <a:spcPts val="0"/>
              </a:spcAft>
              <a:buNone/>
            </a:pPr>
            <a:r>
              <a:t/>
            </a:r>
            <a:endParaRPr sz="2100"/>
          </a:p>
          <a:p>
            <a:pPr indent="-361950" lvl="0" marL="457200" rtl="0" algn="l">
              <a:spcBef>
                <a:spcPts val="360"/>
              </a:spcBef>
              <a:spcAft>
                <a:spcPts val="0"/>
              </a:spcAft>
              <a:buSzPts val="2100"/>
              <a:buChar char="•"/>
            </a:pPr>
            <a:r>
              <a:rPr lang="en-US" sz="2100"/>
              <a:t>Advanced segmentation techniques like Otsu’s method, histogram-based segmentation, and global adaptive thresholding were employed to isolate the bird and drone from the background. Morphological Opening by Reconstruction further improved the segmentation results, enhancing the foreground object extraction.</a:t>
            </a:r>
            <a:endParaRPr sz="2100"/>
          </a:p>
          <a:p>
            <a:pPr indent="0" lvl="0" marL="457200" rtl="0" algn="l">
              <a:spcBef>
                <a:spcPts val="360"/>
              </a:spcBef>
              <a:spcAft>
                <a:spcPts val="0"/>
              </a:spcAft>
              <a:buNone/>
            </a:pPr>
            <a:r>
              <a:t/>
            </a:r>
            <a:endParaRPr sz="2100"/>
          </a:p>
          <a:p>
            <a:pPr indent="-361950" lvl="0" marL="457200" rtl="0" algn="l">
              <a:spcBef>
                <a:spcPts val="360"/>
              </a:spcBef>
              <a:spcAft>
                <a:spcPts val="0"/>
              </a:spcAft>
              <a:buSzPts val="2100"/>
              <a:buChar char="•"/>
            </a:pPr>
            <a:r>
              <a:rPr lang="en-US" sz="2100"/>
              <a:t>The SVM classifier was trained and tested with the segmented images, demonstrating its capability in distinguishing between birds and drones. However, there is potential to further enhance the accuracy and robustness of the classifier.</a:t>
            </a:r>
            <a:endParaRPr sz="21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67"/>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Future work</a:t>
            </a:r>
            <a:endParaRPr/>
          </a:p>
        </p:txBody>
      </p:sp>
      <p:sp>
        <p:nvSpPr>
          <p:cNvPr id="549" name="Google Shape;549;p67"/>
          <p:cNvSpPr txBox="1"/>
          <p:nvPr>
            <p:ph idx="1" type="body"/>
          </p:nvPr>
        </p:nvSpPr>
        <p:spPr>
          <a:xfrm>
            <a:off x="457200" y="1600200"/>
            <a:ext cx="8229600" cy="4353000"/>
          </a:xfrm>
          <a:prstGeom prst="rect">
            <a:avLst/>
          </a:prstGeom>
        </p:spPr>
        <p:txBody>
          <a:bodyPr anchorCtr="0" anchor="t" bIns="45700" lIns="91425" spcFirstLastPara="1" rIns="91425" wrap="square" tIns="45700">
            <a:noAutofit/>
          </a:bodyPr>
          <a:lstStyle/>
          <a:p>
            <a:pPr indent="-355600" lvl="0" marL="457200" rtl="0" algn="l">
              <a:spcBef>
                <a:spcPts val="360"/>
              </a:spcBef>
              <a:spcAft>
                <a:spcPts val="0"/>
              </a:spcAft>
              <a:buSzPts val="2000"/>
              <a:buChar char="•"/>
            </a:pPr>
            <a:r>
              <a:rPr b="1" lang="en-US" sz="2000"/>
              <a:t>Deep Learning Approaches:</a:t>
            </a:r>
            <a:r>
              <a:rPr lang="en-US" sz="2000"/>
              <a:t> A potential area for improvement is to transition from traditional machine learning techniques like SVM to deep learning models. Convolutional Neural Networks (CNNs) can be trained end-to-end, learning both feature extraction and classification tasks simultaneously. This can significantly improve accuracy, especially in handling complex or noisy datasets.</a:t>
            </a:r>
            <a:endParaRPr sz="2000"/>
          </a:p>
          <a:p>
            <a:pPr indent="-355600" lvl="0" marL="457200" rtl="0" algn="l">
              <a:spcBef>
                <a:spcPts val="0"/>
              </a:spcBef>
              <a:spcAft>
                <a:spcPts val="0"/>
              </a:spcAft>
              <a:buSzPts val="2000"/>
              <a:buChar char="•"/>
            </a:pPr>
            <a:r>
              <a:rPr b="1" lang="en-US" sz="2000"/>
              <a:t>Data Augmentation: </a:t>
            </a:r>
            <a:r>
              <a:rPr lang="en-US" sz="2000"/>
              <a:t>Implementing data augmentation techniques such as rotation, flipping, and scaling can increase the dataset size and variability, enhancing model generalization.</a:t>
            </a:r>
            <a:endParaRPr sz="2000"/>
          </a:p>
          <a:p>
            <a:pPr indent="-355600" lvl="0" marL="457200" rtl="0" algn="l">
              <a:spcBef>
                <a:spcPts val="0"/>
              </a:spcBef>
              <a:spcAft>
                <a:spcPts val="0"/>
              </a:spcAft>
              <a:buSzPts val="2000"/>
              <a:buChar char="•"/>
            </a:pPr>
            <a:r>
              <a:rPr b="1" lang="en-US" sz="2000"/>
              <a:t>Transfer Learning: </a:t>
            </a:r>
            <a:r>
              <a:rPr lang="en-US" sz="2000"/>
              <a:t>Leveraging pre-trained models such as VGG16 or ResNet can speed up training and improve the classifier's performance by using knowledge from a vast amount of labeled data.</a:t>
            </a:r>
            <a:endParaRPr sz="2000"/>
          </a:p>
          <a:p>
            <a:pPr indent="-355600" lvl="0" marL="457200" rtl="0" algn="l">
              <a:spcBef>
                <a:spcPts val="0"/>
              </a:spcBef>
              <a:spcAft>
                <a:spcPts val="0"/>
              </a:spcAft>
              <a:buSzPts val="2000"/>
              <a:buChar char="•"/>
            </a:pPr>
            <a:r>
              <a:rPr b="1" lang="en-US" sz="2000"/>
              <a:t>Real-time Classification:</a:t>
            </a:r>
            <a:r>
              <a:rPr lang="en-US" sz="2000"/>
              <a:t> Moving forward, the system can be optimized for real-time classification by utilizing more efficient deep learning models, possibly with the help of GPU acceleration for faster processing.</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68"/>
          <p:cNvSpPr txBox="1"/>
          <p:nvPr>
            <p:ph type="title"/>
          </p:nvPr>
        </p:nvSpPr>
        <p:spPr>
          <a:xfrm>
            <a:off x="457200" y="274638"/>
            <a:ext cx="82296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References</a:t>
            </a:r>
            <a:endParaRPr/>
          </a:p>
        </p:txBody>
      </p:sp>
      <p:sp>
        <p:nvSpPr>
          <p:cNvPr id="556" name="Google Shape;556;p68"/>
          <p:cNvSpPr txBox="1"/>
          <p:nvPr>
            <p:ph idx="1" type="body"/>
          </p:nvPr>
        </p:nvSpPr>
        <p:spPr>
          <a:xfrm>
            <a:off x="457200" y="1600200"/>
            <a:ext cx="8229600" cy="4353000"/>
          </a:xfrm>
          <a:prstGeom prst="rect">
            <a:avLst/>
          </a:prstGeom>
        </p:spPr>
        <p:txBody>
          <a:bodyPr anchorCtr="0" anchor="t" bIns="45700" lIns="91425" spcFirstLastPara="1" rIns="91425" wrap="square" tIns="45700">
            <a:noAutofit/>
          </a:bodyPr>
          <a:lstStyle/>
          <a:p>
            <a:pPr indent="-330200" lvl="0" marL="457200" rtl="0" algn="l">
              <a:spcBef>
                <a:spcPts val="360"/>
              </a:spcBef>
              <a:spcAft>
                <a:spcPts val="0"/>
              </a:spcAft>
              <a:buSzPts val="1600"/>
              <a:buChar char="•"/>
            </a:pPr>
            <a:r>
              <a:rPr lang="en-US" sz="1600"/>
              <a:t>Prof. Sos Agaian, Lecture Slides, Computer Vision</a:t>
            </a:r>
            <a:endParaRPr sz="1600"/>
          </a:p>
          <a:p>
            <a:pPr indent="-330200" lvl="0" marL="457200" rtl="0" algn="l">
              <a:spcBef>
                <a:spcPts val="0"/>
              </a:spcBef>
              <a:spcAft>
                <a:spcPts val="0"/>
              </a:spcAft>
              <a:buSzPts val="1600"/>
              <a:buChar char="•"/>
            </a:pPr>
            <a:r>
              <a:rPr lang="en-US" sz="1600" u="sng">
                <a:solidFill>
                  <a:schemeClr val="hlink"/>
                </a:solidFill>
                <a:hlinkClick r:id="rId3"/>
              </a:rPr>
              <a:t>https://www.kaggle.com/datasets/stealthknight/bird-vs-drone/data</a:t>
            </a:r>
            <a:endParaRPr sz="1600"/>
          </a:p>
          <a:p>
            <a:pPr indent="-330200" lvl="0" marL="457200" rtl="0" algn="l">
              <a:spcBef>
                <a:spcPts val="0"/>
              </a:spcBef>
              <a:spcAft>
                <a:spcPts val="0"/>
              </a:spcAft>
              <a:buSzPts val="1600"/>
              <a:buChar char="•"/>
            </a:pPr>
            <a:r>
              <a:rPr lang="en-US" sz="1600" u="sng">
                <a:solidFill>
                  <a:schemeClr val="hlink"/>
                </a:solidFill>
                <a:hlinkClick r:id="rId4"/>
              </a:rPr>
              <a:t>https://en.wikipedia.org/wiki/Otsu%27s_method</a:t>
            </a:r>
            <a:endParaRPr sz="1600"/>
          </a:p>
          <a:p>
            <a:pPr indent="-330200" lvl="0" marL="457200" rtl="0" algn="l">
              <a:spcBef>
                <a:spcPts val="0"/>
              </a:spcBef>
              <a:spcAft>
                <a:spcPts val="0"/>
              </a:spcAft>
              <a:buSzPts val="1600"/>
              <a:buChar char="•"/>
            </a:pPr>
            <a:r>
              <a:rPr lang="en-US" sz="1600" u="sng">
                <a:solidFill>
                  <a:schemeClr val="hlink"/>
                </a:solidFill>
                <a:hlinkClick r:id="rId5"/>
              </a:rPr>
              <a:t>https://blogs.mathworks.com/steve/2008/07/14/opening-by-reconstruction/#:~:text=Today%20I%20want%20to%20show,is%20to%20use%20morphological%20reconstruction</a:t>
            </a:r>
            <a:r>
              <a:rPr lang="en-US" sz="1600"/>
              <a:t>.</a:t>
            </a:r>
            <a:endParaRPr sz="1600"/>
          </a:p>
          <a:p>
            <a:pPr indent="-330200" lvl="0" marL="457200" rtl="0" algn="l">
              <a:spcBef>
                <a:spcPts val="0"/>
              </a:spcBef>
              <a:spcAft>
                <a:spcPts val="0"/>
              </a:spcAft>
              <a:buSzPts val="1600"/>
              <a:buChar char="•"/>
            </a:pPr>
            <a:r>
              <a:rPr lang="en-US" sz="1600" u="sng">
                <a:solidFill>
                  <a:schemeClr val="hlink"/>
                </a:solidFill>
                <a:hlinkClick r:id="rId6"/>
              </a:rPr>
              <a:t>https://blogs.mathworks.com/steve/2008/07/14/opening-by-reconstruction/#:~:text=Today%20I%20want%20to%20show,is%20to%20use%20morphological%20reconstruction</a:t>
            </a:r>
            <a:endParaRPr sz="1600"/>
          </a:p>
          <a:p>
            <a:pPr indent="-330200" lvl="0" marL="457200" rtl="0" algn="l">
              <a:spcBef>
                <a:spcPts val="0"/>
              </a:spcBef>
              <a:spcAft>
                <a:spcPts val="0"/>
              </a:spcAft>
              <a:buSzPts val="1600"/>
              <a:buChar char="•"/>
            </a:pPr>
            <a:r>
              <a:rPr lang="en-US" sz="1600" u="sng">
                <a:solidFill>
                  <a:schemeClr val="hlink"/>
                </a:solidFill>
                <a:hlinkClick r:id="rId7"/>
              </a:rPr>
              <a:t>https://en.wikipedia.org/wiki/Otsu%27s_method</a:t>
            </a:r>
            <a:endParaRPr sz="1600"/>
          </a:p>
          <a:p>
            <a:pPr indent="-330200" lvl="0" marL="457200" rtl="0" algn="l">
              <a:spcBef>
                <a:spcPts val="0"/>
              </a:spcBef>
              <a:spcAft>
                <a:spcPts val="0"/>
              </a:spcAft>
              <a:buSzPts val="1600"/>
              <a:buChar char="•"/>
            </a:pPr>
            <a:r>
              <a:rPr lang="en-US" sz="1600" u="sng">
                <a:solidFill>
                  <a:schemeClr val="hlink"/>
                </a:solidFill>
                <a:hlinkClick r:id="rId8"/>
              </a:rPr>
              <a:t>https://en.wikipedia.org/wiki/Thresholding_(image_processing)</a:t>
            </a:r>
            <a:endParaRPr sz="1600"/>
          </a:p>
          <a:p>
            <a:pPr indent="-330200" lvl="0" marL="457200" rtl="0" algn="l">
              <a:spcBef>
                <a:spcPts val="0"/>
              </a:spcBef>
              <a:spcAft>
                <a:spcPts val="0"/>
              </a:spcAft>
              <a:buSzPts val="1600"/>
              <a:buChar char="•"/>
            </a:pPr>
            <a:r>
              <a:rPr lang="en-US" sz="1600" u="sng">
                <a:solidFill>
                  <a:schemeClr val="hlink"/>
                </a:solidFill>
                <a:hlinkClick r:id="rId9"/>
              </a:rPr>
              <a:t>https://www.researchgate.net/figure/Example-of-the-box-counting-method-in-binary-images-The-binary-image-is-divided-into_fig1_326654292</a:t>
            </a:r>
            <a:endParaRPr sz="1600"/>
          </a:p>
          <a:p>
            <a:pPr indent="-330200" lvl="0" marL="457200" rtl="0" algn="l">
              <a:spcBef>
                <a:spcPts val="0"/>
              </a:spcBef>
              <a:spcAft>
                <a:spcPts val="0"/>
              </a:spcAft>
              <a:buSzPts val="1600"/>
              <a:buChar char="•"/>
            </a:pPr>
            <a:r>
              <a:rPr lang="en-US" sz="1600" u="sng">
                <a:solidFill>
                  <a:schemeClr val="hlink"/>
                </a:solidFill>
                <a:hlinkClick r:id="rId10"/>
              </a:rPr>
              <a:t>https://www.sciencedirect.com/science/article/pii/S1047320315000206</a:t>
            </a:r>
            <a:endParaRPr sz="1600"/>
          </a:p>
          <a:p>
            <a:pPr indent="-330200" lvl="0" marL="457200" rtl="0" algn="l">
              <a:spcBef>
                <a:spcPts val="0"/>
              </a:spcBef>
              <a:spcAft>
                <a:spcPts val="0"/>
              </a:spcAft>
              <a:buSzPts val="1600"/>
              <a:buChar char="•"/>
            </a:pPr>
            <a:r>
              <a:rPr lang="en-US" sz="1600" u="sng">
                <a:solidFill>
                  <a:schemeClr val="hlink"/>
                </a:solidFill>
                <a:hlinkClick r:id="rId11"/>
              </a:rPr>
              <a:t>https://www.researchgate.net/figure/llustration-of-Local-Binary-Pattern-LBP_fig3_323057610</a:t>
            </a:r>
            <a:endParaRPr sz="1600"/>
          </a:p>
          <a:p>
            <a:pPr indent="-330200" lvl="0" marL="457200" rtl="0" algn="l">
              <a:spcBef>
                <a:spcPts val="0"/>
              </a:spcBef>
              <a:spcAft>
                <a:spcPts val="0"/>
              </a:spcAft>
              <a:buSzPts val="1600"/>
              <a:buChar char="•"/>
            </a:pPr>
            <a:r>
              <a:t/>
            </a:r>
            <a:endParaRPr sz="1600"/>
          </a:p>
          <a:p>
            <a:pPr indent="0" lvl="0" marL="457200" rtl="0" algn="l">
              <a:spcBef>
                <a:spcPts val="360"/>
              </a:spcBef>
              <a:spcAft>
                <a:spcPts val="0"/>
              </a:spcAft>
              <a:buNone/>
            </a:pPr>
            <a:r>
              <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9"/>
          <p:cNvSpPr txBox="1"/>
          <p:nvPr>
            <p:ph idx="1" type="body"/>
          </p:nvPr>
        </p:nvSpPr>
        <p:spPr>
          <a:xfrm>
            <a:off x="1720850" y="2049463"/>
            <a:ext cx="6965950" cy="4076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lang="en-US" sz="1800"/>
              <a:t>END OF PRESENTATION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1"/>
          <p:cNvSpPr txBox="1"/>
          <p:nvPr>
            <p:ph type="title"/>
          </p:nvPr>
        </p:nvSpPr>
        <p:spPr>
          <a:xfrm>
            <a:off x="0" y="0"/>
            <a:ext cx="91440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Step 1: Data Loading and preprocessing</a:t>
            </a:r>
            <a:endParaRPr/>
          </a:p>
        </p:txBody>
      </p:sp>
      <p:sp>
        <p:nvSpPr>
          <p:cNvPr id="219" name="Google Shape;219;p31"/>
          <p:cNvSpPr txBox="1"/>
          <p:nvPr>
            <p:ph idx="1" type="body"/>
          </p:nvPr>
        </p:nvSpPr>
        <p:spPr>
          <a:xfrm>
            <a:off x="0" y="1069900"/>
            <a:ext cx="9144000" cy="4353000"/>
          </a:xfrm>
          <a:prstGeom prst="rect">
            <a:avLst/>
          </a:prstGeom>
          <a:noFill/>
          <a:ln>
            <a:noFill/>
          </a:ln>
        </p:spPr>
        <p:txBody>
          <a:bodyPr anchorCtr="0" anchor="t" bIns="45700" lIns="91425" spcFirstLastPara="1" rIns="91425" wrap="square" tIns="45700">
            <a:noAutofit/>
          </a:bodyPr>
          <a:lstStyle/>
          <a:p>
            <a:pPr indent="-374650" lvl="0" marL="457200" rtl="0" algn="just">
              <a:spcBef>
                <a:spcPts val="0"/>
              </a:spcBef>
              <a:spcAft>
                <a:spcPts val="0"/>
              </a:spcAft>
              <a:buSzPts val="2300"/>
              <a:buChar char="•"/>
            </a:pPr>
            <a:r>
              <a:rPr lang="en-US" sz="2300"/>
              <a:t>Load your database into MATLAB, Python, or a similar environment. Include a range of images: high-quality, low-light, blurred, and those with artificial or real noise introduced.</a:t>
            </a:r>
            <a:endParaRPr sz="2300"/>
          </a:p>
          <a:p>
            <a:pPr indent="-342900" lvl="0" marL="457200" rtl="0" algn="just">
              <a:spcBef>
                <a:spcPts val="0"/>
              </a:spcBef>
              <a:spcAft>
                <a:spcPts val="0"/>
              </a:spcAft>
              <a:buSzPts val="1800"/>
              <a:buChar char="•"/>
            </a:pPr>
            <a:r>
              <a:rPr lang="en-US" sz="2300"/>
              <a:t>For the dataset, I used the Bird vs. Drone dataset from Kaggle:</a:t>
            </a:r>
            <a:br>
              <a:rPr lang="en-US" sz="2300"/>
            </a:br>
            <a:r>
              <a:rPr lang="en-US" sz="1900" u="sng">
                <a:solidFill>
                  <a:schemeClr val="hlink"/>
                </a:solidFill>
                <a:hlinkClick r:id="rId3"/>
              </a:rPr>
              <a:t>https://www.kaggle.com/datasets/stealthknight/bird-vs-drone/data</a:t>
            </a:r>
            <a:endParaRPr sz="2300"/>
          </a:p>
          <a:p>
            <a:pPr indent="-374650" lvl="0" marL="457200" rtl="0" algn="just">
              <a:spcBef>
                <a:spcPts val="0"/>
              </a:spcBef>
              <a:spcAft>
                <a:spcPts val="0"/>
              </a:spcAft>
              <a:buSzPts val="2300"/>
              <a:buChar char="•"/>
            </a:pPr>
            <a:r>
              <a:rPr lang="en-US" sz="2300"/>
              <a:t>The dataset comprises a diverse collection of images, sourced from Pexel’s website, representing birds and drones in motion. These images were captured from video frames and are segmented, augmented, and pre-processed to simulate different environmental conditions, enhancing the model's training process.</a:t>
            </a:r>
            <a:endParaRPr sz="2300"/>
          </a:p>
          <a:p>
            <a:pPr indent="-374650" lvl="0" marL="457200" rtl="0" algn="just">
              <a:spcBef>
                <a:spcPts val="0"/>
              </a:spcBef>
              <a:spcAft>
                <a:spcPts val="0"/>
              </a:spcAft>
              <a:buSzPts val="2300"/>
              <a:buChar char="•"/>
            </a:pPr>
            <a:r>
              <a:rPr lang="en-US" sz="2300"/>
              <a:t>This dataset contains about 900 images for the training data, which has split images of birds or drones. The data I used here was of about 450 images, containing both birds and drones. Also, I used a split of 80:20 for training and test data.</a:t>
            </a:r>
            <a:endParaRPr sz="2300"/>
          </a:p>
          <a:p>
            <a:pPr indent="-342900" lvl="0" marL="457200" rtl="0" algn="just">
              <a:spcBef>
                <a:spcPts val="0"/>
              </a:spcBef>
              <a:spcAft>
                <a:spcPts val="0"/>
              </a:spcAft>
              <a:buSzPts val="1800"/>
              <a:buChar char="•"/>
            </a:pPr>
            <a:r>
              <a:rPr lang="en-US" sz="2300"/>
              <a:t>I added low-light to a few images, blurriness and </a:t>
            </a:r>
            <a:endParaRPr sz="2300"/>
          </a:p>
          <a:p>
            <a:pPr indent="0" lvl="0" marL="457200" rtl="0" algn="just">
              <a:spcBef>
                <a:spcPts val="0"/>
              </a:spcBef>
              <a:spcAft>
                <a:spcPts val="0"/>
              </a:spcAft>
              <a:buNone/>
            </a:pPr>
            <a:r>
              <a:rPr lang="en-US" sz="2300"/>
              <a:t>also added gaussian noise to some of the images.</a:t>
            </a:r>
            <a:endParaRPr sz="2300"/>
          </a:p>
          <a:p>
            <a:pPr indent="0" lvl="0" marL="457200" rtl="0" algn="just">
              <a:spcBef>
                <a:spcPts val="0"/>
              </a:spcBef>
              <a:spcAft>
                <a:spcPts val="0"/>
              </a:spcAft>
              <a:buNone/>
            </a:pPr>
            <a:br>
              <a:rPr lang="en-US" sz="2300"/>
            </a:br>
            <a:br>
              <a:rPr lang="en-US" sz="2300"/>
            </a:br>
            <a:endParaRPr sz="23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2"/>
          <p:cNvSpPr txBox="1"/>
          <p:nvPr/>
        </p:nvSpPr>
        <p:spPr>
          <a:xfrm>
            <a:off x="253500" y="440625"/>
            <a:ext cx="24213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Original Images</a:t>
            </a:r>
            <a:endParaRPr b="1">
              <a:solidFill>
                <a:schemeClr val="dk1"/>
              </a:solidFill>
              <a:latin typeface="Calibri"/>
              <a:ea typeface="Calibri"/>
              <a:cs typeface="Calibri"/>
              <a:sym typeface="Calibri"/>
            </a:endParaRPr>
          </a:p>
        </p:txBody>
      </p:sp>
      <p:sp>
        <p:nvSpPr>
          <p:cNvPr id="226" name="Google Shape;226;p32"/>
          <p:cNvSpPr txBox="1"/>
          <p:nvPr/>
        </p:nvSpPr>
        <p:spPr>
          <a:xfrm>
            <a:off x="253500" y="3159475"/>
            <a:ext cx="8637000" cy="26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chemeClr val="dk1"/>
                </a:solidFill>
                <a:latin typeface="Calibri"/>
                <a:ea typeface="Calibri"/>
                <a:cs typeface="Calibri"/>
                <a:sym typeface="Calibri"/>
              </a:rPr>
              <a:t>Images after applying low-light, noisy, blur combinations. </a:t>
            </a:r>
            <a:r>
              <a:rPr b="1" lang="en-US">
                <a:solidFill>
                  <a:schemeClr val="dk1"/>
                </a:solidFill>
                <a:latin typeface="Calibri"/>
                <a:ea typeface="Calibri"/>
                <a:cs typeface="Calibri"/>
                <a:sym typeface="Calibri"/>
              </a:rPr>
              <a:t>Images degraded using a single distortion setting that includes reduced brightness (0.7), Gaussian noise (mean = 0, sigma = 25), and blurring with a 25×25 kernel.</a:t>
            </a:r>
            <a:endParaRPr b="1">
              <a:solidFill>
                <a:schemeClr val="dk1"/>
              </a:solidFill>
              <a:latin typeface="Calibri"/>
              <a:ea typeface="Calibri"/>
              <a:cs typeface="Calibri"/>
              <a:sym typeface="Calibri"/>
            </a:endParaRPr>
          </a:p>
        </p:txBody>
      </p:sp>
      <p:pic>
        <p:nvPicPr>
          <p:cNvPr id="227" name="Google Shape;227;p32"/>
          <p:cNvPicPr preferRelativeResize="0"/>
          <p:nvPr/>
        </p:nvPicPr>
        <p:blipFill>
          <a:blip r:embed="rId3">
            <a:alphaModFix/>
          </a:blip>
          <a:stretch>
            <a:fillRect/>
          </a:stretch>
        </p:blipFill>
        <p:spPr>
          <a:xfrm>
            <a:off x="152400" y="817350"/>
            <a:ext cx="8839202" cy="1922081"/>
          </a:xfrm>
          <a:prstGeom prst="rect">
            <a:avLst/>
          </a:prstGeom>
          <a:noFill/>
          <a:ln>
            <a:noFill/>
          </a:ln>
        </p:spPr>
      </p:pic>
      <p:pic>
        <p:nvPicPr>
          <p:cNvPr id="228" name="Google Shape;228;p32"/>
          <p:cNvPicPr preferRelativeResize="0"/>
          <p:nvPr/>
        </p:nvPicPr>
        <p:blipFill>
          <a:blip r:embed="rId4">
            <a:alphaModFix/>
          </a:blip>
          <a:stretch>
            <a:fillRect/>
          </a:stretch>
        </p:blipFill>
        <p:spPr>
          <a:xfrm>
            <a:off x="1409913" y="3816350"/>
            <a:ext cx="6324171" cy="2185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3"/>
          <p:cNvSpPr txBox="1"/>
          <p:nvPr>
            <p:ph type="title"/>
          </p:nvPr>
        </p:nvSpPr>
        <p:spPr>
          <a:xfrm>
            <a:off x="457200" y="-12"/>
            <a:ext cx="8229600" cy="11430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400"/>
              <a:t>Step 2: Image Restoration and Enhancement</a:t>
            </a:r>
            <a:endParaRPr sz="3400"/>
          </a:p>
        </p:txBody>
      </p:sp>
      <p:sp>
        <p:nvSpPr>
          <p:cNvPr id="234" name="Google Shape;234;p33"/>
          <p:cNvSpPr txBox="1"/>
          <p:nvPr>
            <p:ph idx="1" type="body"/>
          </p:nvPr>
        </p:nvSpPr>
        <p:spPr>
          <a:xfrm>
            <a:off x="457200" y="1051700"/>
            <a:ext cx="8229600" cy="49014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3200"/>
              <a:buNone/>
            </a:pPr>
            <a:r>
              <a:rPr lang="en-US" sz="2200"/>
              <a:t>Implement various image filtering techniques to enhance the quality of noisy images. </a:t>
            </a:r>
            <a:endParaRPr sz="2200"/>
          </a:p>
          <a:p>
            <a:pPr indent="0" lvl="0" marL="0" rtl="0" algn="just">
              <a:spcBef>
                <a:spcPts val="0"/>
              </a:spcBef>
              <a:spcAft>
                <a:spcPts val="0"/>
              </a:spcAft>
              <a:buNone/>
            </a:pPr>
            <a:r>
              <a:rPr lang="en-US" sz="2200"/>
              <a:t>For </a:t>
            </a:r>
            <a:r>
              <a:rPr lang="en-US" sz="2200"/>
              <a:t>enhancing the image </a:t>
            </a:r>
            <a:r>
              <a:rPr lang="en-US" sz="2200"/>
              <a:t>I used :</a:t>
            </a:r>
            <a:endParaRPr sz="2200"/>
          </a:p>
          <a:p>
            <a:pPr indent="-368300" lvl="0" marL="457200" rtl="0" algn="just">
              <a:spcBef>
                <a:spcPts val="0"/>
              </a:spcBef>
              <a:spcAft>
                <a:spcPts val="0"/>
              </a:spcAft>
              <a:buSzPts val="2200"/>
              <a:buChar char="•"/>
            </a:pPr>
            <a:r>
              <a:rPr b="1" lang="en-US" sz="2200"/>
              <a:t>Histogram equalization </a:t>
            </a:r>
            <a:endParaRPr b="1" sz="2200"/>
          </a:p>
          <a:p>
            <a:pPr indent="-368300" lvl="0" marL="457200" rtl="0" algn="just">
              <a:spcBef>
                <a:spcPts val="0"/>
              </a:spcBef>
              <a:spcAft>
                <a:spcPts val="0"/>
              </a:spcAft>
              <a:buSzPts val="2200"/>
              <a:buChar char="•"/>
            </a:pPr>
            <a:r>
              <a:rPr b="1" lang="en-US" sz="2200"/>
              <a:t>CLAHE </a:t>
            </a:r>
            <a:endParaRPr b="1" sz="2200"/>
          </a:p>
          <a:p>
            <a:pPr indent="0" lvl="0" marL="0" rtl="0" algn="just">
              <a:spcBef>
                <a:spcPts val="0"/>
              </a:spcBef>
              <a:spcAft>
                <a:spcPts val="0"/>
              </a:spcAft>
              <a:buNone/>
            </a:pPr>
            <a:r>
              <a:t/>
            </a:r>
            <a:endParaRPr sz="2200"/>
          </a:p>
          <a:p>
            <a:pPr indent="0" lvl="0" marL="0" rtl="0" algn="just">
              <a:spcBef>
                <a:spcPts val="0"/>
              </a:spcBef>
              <a:spcAft>
                <a:spcPts val="0"/>
              </a:spcAft>
              <a:buNone/>
            </a:pPr>
            <a:r>
              <a:rPr lang="en-US" sz="2200"/>
              <a:t>An average of these images was taken and was </a:t>
            </a:r>
            <a:r>
              <a:rPr b="1" lang="en-US" sz="2200"/>
              <a:t>checked for noise levels</a:t>
            </a:r>
            <a:r>
              <a:rPr lang="en-US" sz="2200"/>
              <a:t>. </a:t>
            </a:r>
            <a:endParaRPr sz="2200"/>
          </a:p>
          <a:p>
            <a:pPr indent="-368300" lvl="0" marL="457200" rtl="0" algn="just">
              <a:spcBef>
                <a:spcPts val="0"/>
              </a:spcBef>
              <a:spcAft>
                <a:spcPts val="0"/>
              </a:spcAft>
              <a:buSzPts val="2200"/>
              <a:buChar char="•"/>
            </a:pPr>
            <a:r>
              <a:rPr lang="en-US" sz="2200"/>
              <a:t>Noise was present in most images, and it was </a:t>
            </a:r>
            <a:r>
              <a:rPr lang="en-US" sz="2200"/>
              <a:t>predominantly</a:t>
            </a:r>
            <a:r>
              <a:rPr lang="en-US" sz="2200"/>
              <a:t> </a:t>
            </a:r>
            <a:r>
              <a:rPr b="1" lang="en-US" sz="2200"/>
              <a:t>Gaussian noise</a:t>
            </a:r>
            <a:r>
              <a:rPr lang="en-US" sz="2200"/>
              <a:t>.</a:t>
            </a:r>
            <a:endParaRPr sz="2200"/>
          </a:p>
          <a:p>
            <a:pPr indent="-368300" lvl="0" marL="457200" rtl="0" algn="just">
              <a:spcBef>
                <a:spcPts val="0"/>
              </a:spcBef>
              <a:spcAft>
                <a:spcPts val="0"/>
              </a:spcAft>
              <a:buSzPts val="2200"/>
              <a:buChar char="•"/>
            </a:pPr>
            <a:r>
              <a:rPr lang="en-US" sz="2200"/>
              <a:t>Hence I applied the </a:t>
            </a:r>
            <a:r>
              <a:rPr b="1" lang="en-US" sz="2200"/>
              <a:t>Median filter</a:t>
            </a:r>
            <a:r>
              <a:rPr lang="en-US" sz="2200"/>
              <a:t> to images with noise. </a:t>
            </a:r>
            <a:endParaRPr sz="2200"/>
          </a:p>
          <a:p>
            <a:pPr indent="-368300" lvl="0" marL="457200" rtl="0" algn="just">
              <a:spcBef>
                <a:spcPts val="0"/>
              </a:spcBef>
              <a:spcAft>
                <a:spcPts val="0"/>
              </a:spcAft>
              <a:buSzPts val="2200"/>
              <a:buChar char="•"/>
            </a:pPr>
            <a:r>
              <a:rPr lang="en-US" sz="2200"/>
              <a:t>I tried applying the filter to all images (irrespective of whether they have noise, but it didn’t work well with images that didn’t have noise). So, I didn’t continue with this approach.</a:t>
            </a:r>
            <a:endParaRPr sz="2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ph idx="1" type="body"/>
          </p:nvPr>
        </p:nvSpPr>
        <p:spPr>
          <a:xfrm>
            <a:off x="457200" y="575350"/>
            <a:ext cx="8229600" cy="4770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en-US"/>
              <a:t>a. Histogram equalization</a:t>
            </a:r>
            <a:br>
              <a:rPr lang="en-US"/>
            </a:br>
            <a:br>
              <a:rPr lang="en-US"/>
            </a:br>
            <a:r>
              <a:rPr lang="en-US" sz="2300"/>
              <a:t>Spreading out the frequencies in an image (or equalizing the image) is a simple way to improve dark or washed-out images. It can be expressed as a transformation of the histogram.</a:t>
            </a:r>
            <a:br>
              <a:rPr lang="en-US" sz="2300"/>
            </a:br>
            <a:br>
              <a:rPr lang="en-US" sz="2300"/>
            </a:br>
            <a:r>
              <a:rPr lang="en-US" sz="1100">
                <a:latin typeface="Arial"/>
                <a:ea typeface="Arial"/>
                <a:cs typeface="Arial"/>
                <a:sym typeface="Arial"/>
              </a:rPr>
              <a:t>			</a:t>
            </a:r>
            <a:endParaRPr sz="1100">
              <a:latin typeface="Arial"/>
              <a:ea typeface="Arial"/>
              <a:cs typeface="Arial"/>
              <a:sym typeface="Arial"/>
            </a:endParaRPr>
          </a:p>
          <a:p>
            <a:pPr indent="0" lvl="0" marL="0" rtl="0" algn="l">
              <a:lnSpc>
                <a:spcPct val="115000"/>
              </a:lnSpc>
              <a:spcBef>
                <a:spcPts val="1200"/>
              </a:spcBef>
              <a:spcAft>
                <a:spcPts val="0"/>
              </a:spcAft>
              <a:buNone/>
            </a:pPr>
            <a:r>
              <a:t/>
            </a:r>
            <a:endParaRPr b="1" sz="1100">
              <a:latin typeface="Arial"/>
              <a:ea typeface="Arial"/>
              <a:cs typeface="Arial"/>
              <a:sym typeface="Arial"/>
            </a:endParaRPr>
          </a:p>
          <a:p>
            <a:pPr indent="0" lvl="0" marL="0" rtl="0" algn="l">
              <a:lnSpc>
                <a:spcPct val="115000"/>
              </a:lnSpc>
              <a:spcBef>
                <a:spcPts val="1200"/>
              </a:spcBef>
              <a:spcAft>
                <a:spcPts val="0"/>
              </a:spcAft>
              <a:buNone/>
            </a:pPr>
            <a:r>
              <a:t/>
            </a:r>
            <a:endParaRPr b="1"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en-US" sz="1100">
                <a:latin typeface="Arial"/>
                <a:ea typeface="Arial"/>
                <a:cs typeface="Arial"/>
                <a:sym typeface="Arial"/>
              </a:rPr>
              <a:t>Where:</a:t>
            </a:r>
            <a:endParaRPr b="1" sz="1100">
              <a:latin typeface="Arial"/>
              <a:ea typeface="Arial"/>
              <a:cs typeface="Arial"/>
              <a:sym typeface="Arial"/>
            </a:endParaRPr>
          </a:p>
          <a:p>
            <a:pPr indent="-298450" lvl="0" marL="457200" rtl="0" algn="l">
              <a:lnSpc>
                <a:spcPct val="115000"/>
              </a:lnSpc>
              <a:spcBef>
                <a:spcPts val="1200"/>
              </a:spcBef>
              <a:spcAft>
                <a:spcPts val="0"/>
              </a:spcAft>
              <a:buSzPts val="1100"/>
              <a:buChar char="●"/>
            </a:pPr>
            <a:r>
              <a:rPr lang="en-US" sz="1100">
                <a:latin typeface="Arial"/>
                <a:ea typeface="Arial"/>
                <a:cs typeface="Arial"/>
                <a:sym typeface="Arial"/>
              </a:rPr>
              <a:t>zkz_kzk​ → the </a:t>
            </a:r>
            <a:r>
              <a:rPr i="1" lang="en-US" sz="1100">
                <a:latin typeface="Arial"/>
                <a:ea typeface="Arial"/>
                <a:cs typeface="Arial"/>
                <a:sym typeface="Arial"/>
              </a:rPr>
              <a:t>k-th</a:t>
            </a:r>
            <a:r>
              <a:rPr lang="en-US" sz="1100">
                <a:latin typeface="Arial"/>
                <a:ea typeface="Arial"/>
                <a:cs typeface="Arial"/>
                <a:sym typeface="Arial"/>
              </a:rPr>
              <a:t> gray level in the original image.</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lang="en-US" sz="1100">
                <a:latin typeface="Arial"/>
                <a:ea typeface="Arial"/>
                <a:cs typeface="Arial"/>
                <a:sym typeface="Arial"/>
              </a:rPr>
              <a:t>sks_ksk​ → the new gray level after transformation (equalized intensity).</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lang="en-US" sz="1100">
                <a:latin typeface="Arial"/>
                <a:ea typeface="Arial"/>
                <a:cs typeface="Arial"/>
                <a:sym typeface="Arial"/>
              </a:rPr>
              <a:t>n(zj)n(z_j)n(zj​) → number of pixels with gray level zjz_jzj​.</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lang="en-US" sz="1100">
                <a:latin typeface="Arial"/>
                <a:ea typeface="Arial"/>
                <a:cs typeface="Arial"/>
                <a:sym typeface="Arial"/>
              </a:rPr>
              <a:t>LLL → total number of possible gray levels (e.g., 256 for 8-bit images).</a:t>
            </a:r>
            <a:br>
              <a:rPr lang="en-US" sz="1100">
                <a:latin typeface="Arial"/>
                <a:ea typeface="Arial"/>
                <a:cs typeface="Arial"/>
                <a:sym typeface="Arial"/>
              </a:rPr>
            </a:br>
            <a:endParaRPr sz="1100">
              <a:latin typeface="Arial"/>
              <a:ea typeface="Arial"/>
              <a:cs typeface="Arial"/>
              <a:sym typeface="Arial"/>
            </a:endParaRPr>
          </a:p>
          <a:p>
            <a:pPr indent="-298450" lvl="0" marL="457200" rtl="0" algn="l">
              <a:lnSpc>
                <a:spcPct val="115000"/>
              </a:lnSpc>
              <a:spcBef>
                <a:spcPts val="0"/>
              </a:spcBef>
              <a:spcAft>
                <a:spcPts val="0"/>
              </a:spcAft>
              <a:buSzPts val="1100"/>
              <a:buChar char="●"/>
            </a:pPr>
            <a:r>
              <a:rPr lang="en-US" sz="1100">
                <a:latin typeface="Arial"/>
                <a:ea typeface="Arial"/>
                <a:cs typeface="Arial"/>
                <a:sym typeface="Arial"/>
              </a:rPr>
              <a:t>pr(zj)=n(zj)∑i=0L−1n(zi)p_r(z_j) = \frac{n(z_j)}{\sum_{i=0}^{L-1} n(z_i)}pr​(zj​)=∑i=0L−1​n(zi​)n(zj​)​ → probability (normalized histogram) of gray level zjz_jzj​.</a:t>
            </a:r>
            <a:endParaRPr sz="1100">
              <a:latin typeface="Arial"/>
              <a:ea typeface="Arial"/>
              <a:cs typeface="Arial"/>
              <a:sym typeface="Arial"/>
            </a:endParaRPr>
          </a:p>
          <a:p>
            <a:pPr indent="0" lvl="0" marL="0" rtl="0" algn="l">
              <a:spcBef>
                <a:spcPts val="1200"/>
              </a:spcBef>
              <a:spcAft>
                <a:spcPts val="0"/>
              </a:spcAft>
              <a:buNone/>
            </a:pPr>
            <a:r>
              <a:t/>
            </a:r>
            <a:endParaRPr sz="2300"/>
          </a:p>
        </p:txBody>
      </p:sp>
      <p:pic>
        <p:nvPicPr>
          <p:cNvPr id="241" name="Google Shape;241;p34"/>
          <p:cNvPicPr preferRelativeResize="0"/>
          <p:nvPr/>
        </p:nvPicPr>
        <p:blipFill>
          <a:blip r:embed="rId3">
            <a:alphaModFix/>
          </a:blip>
          <a:stretch>
            <a:fillRect/>
          </a:stretch>
        </p:blipFill>
        <p:spPr>
          <a:xfrm>
            <a:off x="2633474" y="2940550"/>
            <a:ext cx="3877051" cy="97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pic>
        <p:nvPicPr>
          <p:cNvPr id="247" name="Google Shape;247;p35"/>
          <p:cNvPicPr preferRelativeResize="0"/>
          <p:nvPr/>
        </p:nvPicPr>
        <p:blipFill>
          <a:blip r:embed="rId3">
            <a:alphaModFix/>
          </a:blip>
          <a:stretch>
            <a:fillRect/>
          </a:stretch>
        </p:blipFill>
        <p:spPr>
          <a:xfrm>
            <a:off x="4844300" y="584425"/>
            <a:ext cx="3871397" cy="2018325"/>
          </a:xfrm>
          <a:prstGeom prst="rect">
            <a:avLst/>
          </a:prstGeom>
          <a:noFill/>
          <a:ln>
            <a:noFill/>
          </a:ln>
        </p:spPr>
      </p:pic>
      <p:pic>
        <p:nvPicPr>
          <p:cNvPr id="248" name="Google Shape;248;p35"/>
          <p:cNvPicPr preferRelativeResize="0"/>
          <p:nvPr/>
        </p:nvPicPr>
        <p:blipFill>
          <a:blip r:embed="rId4">
            <a:alphaModFix/>
          </a:blip>
          <a:stretch>
            <a:fillRect/>
          </a:stretch>
        </p:blipFill>
        <p:spPr>
          <a:xfrm>
            <a:off x="567625" y="2602753"/>
            <a:ext cx="3707329" cy="2018325"/>
          </a:xfrm>
          <a:prstGeom prst="rect">
            <a:avLst/>
          </a:prstGeom>
          <a:noFill/>
          <a:ln>
            <a:noFill/>
          </a:ln>
        </p:spPr>
      </p:pic>
      <p:cxnSp>
        <p:nvCxnSpPr>
          <p:cNvPr id="249" name="Google Shape;249;p35"/>
          <p:cNvCxnSpPr/>
          <p:nvPr/>
        </p:nvCxnSpPr>
        <p:spPr>
          <a:xfrm>
            <a:off x="4613575" y="614750"/>
            <a:ext cx="57900" cy="5872200"/>
          </a:xfrm>
          <a:prstGeom prst="straightConnector1">
            <a:avLst/>
          </a:prstGeom>
          <a:noFill/>
          <a:ln cap="flat" cmpd="sng" w="28575">
            <a:solidFill>
              <a:schemeClr val="accent1"/>
            </a:solidFill>
            <a:prstDash val="solid"/>
            <a:round/>
            <a:headEnd len="med" w="med" type="none"/>
            <a:tailEnd len="med" w="med" type="none"/>
          </a:ln>
        </p:spPr>
      </p:cxnSp>
      <p:sp>
        <p:nvSpPr>
          <p:cNvPr id="250" name="Google Shape;250;p35"/>
          <p:cNvSpPr txBox="1"/>
          <p:nvPr/>
        </p:nvSpPr>
        <p:spPr>
          <a:xfrm>
            <a:off x="369750" y="71025"/>
            <a:ext cx="7104600" cy="3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700">
                <a:solidFill>
                  <a:schemeClr val="dk1"/>
                </a:solidFill>
                <a:latin typeface="Calibri"/>
                <a:ea typeface="Calibri"/>
                <a:cs typeface="Calibri"/>
                <a:sym typeface="Calibri"/>
              </a:rPr>
              <a:t>Histogram equalization </a:t>
            </a:r>
            <a:endParaRPr b="1" sz="1300">
              <a:solidFill>
                <a:schemeClr val="dk1"/>
              </a:solidFill>
              <a:latin typeface="Calibri"/>
              <a:ea typeface="Calibri"/>
              <a:cs typeface="Calibri"/>
              <a:sym typeface="Calibri"/>
            </a:endParaRPr>
          </a:p>
        </p:txBody>
      </p:sp>
      <p:pic>
        <p:nvPicPr>
          <p:cNvPr id="251" name="Google Shape;251;p35"/>
          <p:cNvPicPr preferRelativeResize="0"/>
          <p:nvPr/>
        </p:nvPicPr>
        <p:blipFill>
          <a:blip r:embed="rId5">
            <a:alphaModFix/>
          </a:blip>
          <a:stretch>
            <a:fillRect/>
          </a:stretch>
        </p:blipFill>
        <p:spPr>
          <a:xfrm>
            <a:off x="485601" y="584426"/>
            <a:ext cx="3871383" cy="2018325"/>
          </a:xfrm>
          <a:prstGeom prst="rect">
            <a:avLst/>
          </a:prstGeom>
          <a:noFill/>
          <a:ln>
            <a:noFill/>
          </a:ln>
        </p:spPr>
      </p:pic>
      <p:sp>
        <p:nvSpPr>
          <p:cNvPr id="252" name="Google Shape;252;p35"/>
          <p:cNvSpPr/>
          <p:nvPr/>
        </p:nvSpPr>
        <p:spPr>
          <a:xfrm>
            <a:off x="958350" y="1162900"/>
            <a:ext cx="566700" cy="55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53" name="Google Shape;253;p35"/>
          <p:cNvCxnSpPr>
            <a:stCxn id="252" idx="2"/>
          </p:cNvCxnSpPr>
          <p:nvPr/>
        </p:nvCxnSpPr>
        <p:spPr>
          <a:xfrm>
            <a:off x="1241700" y="1721200"/>
            <a:ext cx="313800" cy="872400"/>
          </a:xfrm>
          <a:prstGeom prst="straightConnector1">
            <a:avLst/>
          </a:prstGeom>
          <a:noFill/>
          <a:ln cap="flat" cmpd="sng" w="9525">
            <a:solidFill>
              <a:srgbClr val="FF0000"/>
            </a:solidFill>
            <a:prstDash val="solid"/>
            <a:round/>
            <a:headEnd len="med" w="med" type="none"/>
            <a:tailEnd len="med" w="med" type="triangle"/>
          </a:ln>
        </p:spPr>
      </p:cxnSp>
      <p:cxnSp>
        <p:nvCxnSpPr>
          <p:cNvPr id="254" name="Google Shape;254;p35"/>
          <p:cNvCxnSpPr/>
          <p:nvPr/>
        </p:nvCxnSpPr>
        <p:spPr>
          <a:xfrm>
            <a:off x="3175950" y="1721200"/>
            <a:ext cx="307200" cy="852300"/>
          </a:xfrm>
          <a:prstGeom prst="straightConnector1">
            <a:avLst/>
          </a:prstGeom>
          <a:noFill/>
          <a:ln cap="flat" cmpd="sng" w="9525">
            <a:solidFill>
              <a:srgbClr val="FF0000"/>
            </a:solidFill>
            <a:prstDash val="solid"/>
            <a:round/>
            <a:headEnd len="med" w="med" type="none"/>
            <a:tailEnd len="med" w="med" type="triangle"/>
          </a:ln>
        </p:spPr>
      </p:cxnSp>
      <p:sp>
        <p:nvSpPr>
          <p:cNvPr id="255" name="Google Shape;255;p35"/>
          <p:cNvSpPr/>
          <p:nvPr/>
        </p:nvSpPr>
        <p:spPr>
          <a:xfrm>
            <a:off x="2916550" y="1162900"/>
            <a:ext cx="566700" cy="55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56" name="Google Shape;256;p35"/>
          <p:cNvPicPr preferRelativeResize="0"/>
          <p:nvPr/>
        </p:nvPicPr>
        <p:blipFill>
          <a:blip r:embed="rId6">
            <a:alphaModFix/>
          </a:blip>
          <a:stretch>
            <a:fillRect/>
          </a:stretch>
        </p:blipFill>
        <p:spPr>
          <a:xfrm>
            <a:off x="432538" y="4630228"/>
            <a:ext cx="1932122" cy="1932122"/>
          </a:xfrm>
          <a:prstGeom prst="rect">
            <a:avLst/>
          </a:prstGeom>
          <a:noFill/>
          <a:ln>
            <a:noFill/>
          </a:ln>
        </p:spPr>
      </p:pic>
      <p:pic>
        <p:nvPicPr>
          <p:cNvPr id="257" name="Google Shape;257;p35"/>
          <p:cNvPicPr preferRelativeResize="0"/>
          <p:nvPr/>
        </p:nvPicPr>
        <p:blipFill>
          <a:blip r:embed="rId7">
            <a:alphaModFix/>
          </a:blip>
          <a:stretch>
            <a:fillRect/>
          </a:stretch>
        </p:blipFill>
        <p:spPr>
          <a:xfrm>
            <a:off x="2478847" y="4650328"/>
            <a:ext cx="1932122" cy="1932122"/>
          </a:xfrm>
          <a:prstGeom prst="rect">
            <a:avLst/>
          </a:prstGeom>
          <a:noFill/>
          <a:ln>
            <a:noFill/>
          </a:ln>
        </p:spPr>
      </p:pic>
      <p:sp>
        <p:nvSpPr>
          <p:cNvPr id="258" name="Google Shape;258;p35"/>
          <p:cNvSpPr/>
          <p:nvPr/>
        </p:nvSpPr>
        <p:spPr>
          <a:xfrm>
            <a:off x="5320900" y="1162900"/>
            <a:ext cx="566700" cy="55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259" name="Google Shape;259;p35"/>
          <p:cNvCxnSpPr>
            <a:stCxn id="258" idx="2"/>
          </p:cNvCxnSpPr>
          <p:nvPr/>
        </p:nvCxnSpPr>
        <p:spPr>
          <a:xfrm>
            <a:off x="5604250" y="1721200"/>
            <a:ext cx="313800" cy="872400"/>
          </a:xfrm>
          <a:prstGeom prst="straightConnector1">
            <a:avLst/>
          </a:prstGeom>
          <a:noFill/>
          <a:ln cap="flat" cmpd="sng" w="9525">
            <a:solidFill>
              <a:srgbClr val="FF0000"/>
            </a:solidFill>
            <a:prstDash val="solid"/>
            <a:round/>
            <a:headEnd len="med" w="med" type="none"/>
            <a:tailEnd len="med" w="med" type="triangle"/>
          </a:ln>
        </p:spPr>
      </p:cxnSp>
      <p:cxnSp>
        <p:nvCxnSpPr>
          <p:cNvPr id="260" name="Google Shape;260;p35"/>
          <p:cNvCxnSpPr/>
          <p:nvPr/>
        </p:nvCxnSpPr>
        <p:spPr>
          <a:xfrm>
            <a:off x="7568950" y="1721200"/>
            <a:ext cx="307200" cy="852300"/>
          </a:xfrm>
          <a:prstGeom prst="straightConnector1">
            <a:avLst/>
          </a:prstGeom>
          <a:noFill/>
          <a:ln cap="flat" cmpd="sng" w="9525">
            <a:solidFill>
              <a:srgbClr val="FF0000"/>
            </a:solidFill>
            <a:prstDash val="solid"/>
            <a:round/>
            <a:headEnd len="med" w="med" type="none"/>
            <a:tailEnd len="med" w="med" type="triangle"/>
          </a:ln>
        </p:spPr>
      </p:cxnSp>
      <p:sp>
        <p:nvSpPr>
          <p:cNvPr id="261" name="Google Shape;261;p35"/>
          <p:cNvSpPr/>
          <p:nvPr/>
        </p:nvSpPr>
        <p:spPr>
          <a:xfrm>
            <a:off x="7258725" y="1162900"/>
            <a:ext cx="566700" cy="558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62" name="Google Shape;262;p35"/>
          <p:cNvPicPr preferRelativeResize="0"/>
          <p:nvPr/>
        </p:nvPicPr>
        <p:blipFill>
          <a:blip r:embed="rId8">
            <a:alphaModFix/>
          </a:blip>
          <a:stretch>
            <a:fillRect/>
          </a:stretch>
        </p:blipFill>
        <p:spPr>
          <a:xfrm>
            <a:off x="4854638" y="2602749"/>
            <a:ext cx="3850721" cy="2096438"/>
          </a:xfrm>
          <a:prstGeom prst="rect">
            <a:avLst/>
          </a:prstGeom>
          <a:noFill/>
          <a:ln>
            <a:noFill/>
          </a:ln>
        </p:spPr>
      </p:pic>
      <p:pic>
        <p:nvPicPr>
          <p:cNvPr id="263" name="Google Shape;263;p35"/>
          <p:cNvPicPr preferRelativeResize="0"/>
          <p:nvPr/>
        </p:nvPicPr>
        <p:blipFill>
          <a:blip r:embed="rId9">
            <a:alphaModFix/>
          </a:blip>
          <a:stretch>
            <a:fillRect/>
          </a:stretch>
        </p:blipFill>
        <p:spPr>
          <a:xfrm>
            <a:off x="4935475" y="4669287"/>
            <a:ext cx="1854013" cy="1854013"/>
          </a:xfrm>
          <a:prstGeom prst="rect">
            <a:avLst/>
          </a:prstGeom>
          <a:noFill/>
          <a:ln>
            <a:noFill/>
          </a:ln>
        </p:spPr>
      </p:pic>
      <p:pic>
        <p:nvPicPr>
          <p:cNvPr id="264" name="Google Shape;264;p35"/>
          <p:cNvPicPr preferRelativeResize="0"/>
          <p:nvPr/>
        </p:nvPicPr>
        <p:blipFill>
          <a:blip r:embed="rId10">
            <a:alphaModFix/>
          </a:blip>
          <a:stretch>
            <a:fillRect/>
          </a:stretch>
        </p:blipFill>
        <p:spPr>
          <a:xfrm>
            <a:off x="6795538" y="4669287"/>
            <a:ext cx="1854013" cy="18540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C_horizontal_template_letter_blu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